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42"/>
  </p:notesMasterIdLst>
  <p:sldIdLst>
    <p:sldId id="261" r:id="rId2"/>
    <p:sldId id="258" r:id="rId3"/>
    <p:sldId id="266" r:id="rId4"/>
    <p:sldId id="262" r:id="rId5"/>
    <p:sldId id="347" r:id="rId6"/>
    <p:sldId id="348" r:id="rId7"/>
    <p:sldId id="512" r:id="rId8"/>
    <p:sldId id="442" r:id="rId9"/>
    <p:sldId id="438" r:id="rId10"/>
    <p:sldId id="513" r:id="rId11"/>
    <p:sldId id="460" r:id="rId12"/>
    <p:sldId id="510" r:id="rId13"/>
    <p:sldId id="494" r:id="rId14"/>
    <p:sldId id="499" r:id="rId15"/>
    <p:sldId id="500" r:id="rId16"/>
    <p:sldId id="502" r:id="rId17"/>
    <p:sldId id="503" r:id="rId18"/>
    <p:sldId id="507" r:id="rId19"/>
    <p:sldId id="497" r:id="rId20"/>
    <p:sldId id="504" r:id="rId21"/>
    <p:sldId id="515" r:id="rId22"/>
    <p:sldId id="508" r:id="rId23"/>
    <p:sldId id="509" r:id="rId24"/>
    <p:sldId id="491" r:id="rId25"/>
    <p:sldId id="451" r:id="rId26"/>
    <p:sldId id="501" r:id="rId27"/>
    <p:sldId id="443" r:id="rId28"/>
    <p:sldId id="433" r:id="rId29"/>
    <p:sldId id="455" r:id="rId30"/>
    <p:sldId id="454" r:id="rId31"/>
    <p:sldId id="511" r:id="rId32"/>
    <p:sldId id="506" r:id="rId33"/>
    <p:sldId id="456" r:id="rId34"/>
    <p:sldId id="467" r:id="rId35"/>
    <p:sldId id="466" r:id="rId36"/>
    <p:sldId id="465" r:id="rId37"/>
    <p:sldId id="517" r:id="rId38"/>
    <p:sldId id="463" r:id="rId39"/>
    <p:sldId id="428" r:id="rId40"/>
    <p:sldId id="265" r:id="rId4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0D1CEC48-4F6B-4835-9294-A3AEAD9C62F8}">
          <p14:sldIdLst>
            <p14:sldId id="261"/>
            <p14:sldId id="258"/>
            <p14:sldId id="266"/>
            <p14:sldId id="262"/>
            <p14:sldId id="347"/>
            <p14:sldId id="348"/>
            <p14:sldId id="512"/>
            <p14:sldId id="442"/>
            <p14:sldId id="438"/>
            <p14:sldId id="513"/>
            <p14:sldId id="460"/>
            <p14:sldId id="510"/>
            <p14:sldId id="494"/>
            <p14:sldId id="499"/>
            <p14:sldId id="500"/>
            <p14:sldId id="502"/>
            <p14:sldId id="503"/>
            <p14:sldId id="507"/>
            <p14:sldId id="497"/>
            <p14:sldId id="504"/>
            <p14:sldId id="515"/>
            <p14:sldId id="508"/>
            <p14:sldId id="509"/>
            <p14:sldId id="491"/>
            <p14:sldId id="451"/>
            <p14:sldId id="501"/>
            <p14:sldId id="443"/>
            <p14:sldId id="433"/>
            <p14:sldId id="455"/>
            <p14:sldId id="454"/>
            <p14:sldId id="511"/>
            <p14:sldId id="506"/>
            <p14:sldId id="456"/>
            <p14:sldId id="467"/>
            <p14:sldId id="466"/>
            <p14:sldId id="465"/>
            <p14:sldId id="517"/>
            <p14:sldId id="463"/>
            <p14:sldId id="428"/>
            <p14:sldId id="26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68828"/>
    <a:srgbClr val="306095"/>
    <a:srgbClr val="888C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autoAdjust="0"/>
  </p:normalViewPr>
  <p:slideViewPr>
    <p:cSldViewPr snapToGrid="0">
      <p:cViewPr varScale="1">
        <p:scale>
          <a:sx n="84" d="100"/>
          <a:sy n="84" d="100"/>
        </p:scale>
        <p:origin x="610" y="1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7399FF-D38E-4E19-9439-6835FFA817F2}" type="datetimeFigureOut">
              <a:rPr lang="nl-NL" smtClean="0"/>
              <a:t>1-12-2021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1BE2EC-B8AB-4C05-A351-94C002561921}" type="slidenum">
              <a:rPr lang="nl-NL" smtClean="0"/>
              <a:t>‹nr.›</a:t>
            </a:fld>
            <a:endParaRPr lang="nl-NL"/>
          </a:p>
        </p:txBody>
      </p:sp>
    </p:spTree>
    <p:extLst>
      <p:ext uri="{BB962C8B-B14F-4D97-AF65-F5344CB8AC3E}">
        <p14:creationId xmlns:p14="http://schemas.microsoft.com/office/powerpoint/2010/main" val="3265889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Nog toevoegen logo LO en </a:t>
            </a:r>
            <a:r>
              <a:rPr lang="nl-NL" dirty="0" err="1" smtClean="0"/>
              <a:t>ANV’s</a:t>
            </a:r>
            <a:endParaRPr lang="nl-NL" dirty="0"/>
          </a:p>
        </p:txBody>
      </p:sp>
      <p:sp>
        <p:nvSpPr>
          <p:cNvPr id="4" name="Tijdelijke aanduiding voor dianummer 3"/>
          <p:cNvSpPr>
            <a:spLocks noGrp="1"/>
          </p:cNvSpPr>
          <p:nvPr>
            <p:ph type="sldNum" sz="quarter" idx="10"/>
          </p:nvPr>
        </p:nvSpPr>
        <p:spPr/>
        <p:txBody>
          <a:bodyPr/>
          <a:lstStyle/>
          <a:p>
            <a:fld id="{031BE2EC-B8AB-4C05-A351-94C002561921}" type="slidenum">
              <a:rPr lang="nl-NL" smtClean="0"/>
              <a:t>1</a:t>
            </a:fld>
            <a:endParaRPr lang="nl-NL"/>
          </a:p>
        </p:txBody>
      </p:sp>
    </p:spTree>
    <p:extLst>
      <p:ext uri="{BB962C8B-B14F-4D97-AF65-F5344CB8AC3E}">
        <p14:creationId xmlns:p14="http://schemas.microsoft.com/office/powerpoint/2010/main" val="309058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31BE2EC-B8AB-4C05-A351-94C002561921}" type="slidenum">
              <a:rPr lang="nl-NL" smtClean="0"/>
              <a:t>2</a:t>
            </a:fld>
            <a:endParaRPr lang="nl-NL"/>
          </a:p>
        </p:txBody>
      </p:sp>
    </p:spTree>
    <p:extLst>
      <p:ext uri="{BB962C8B-B14F-4D97-AF65-F5344CB8AC3E}">
        <p14:creationId xmlns:p14="http://schemas.microsoft.com/office/powerpoint/2010/main" val="1494254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31BE2EC-B8AB-4C05-A351-94C002561921}" type="slidenum">
              <a:rPr lang="nl-NL" smtClean="0"/>
              <a:t>18</a:t>
            </a:fld>
            <a:endParaRPr lang="nl-NL"/>
          </a:p>
        </p:txBody>
      </p:sp>
    </p:spTree>
    <p:extLst>
      <p:ext uri="{BB962C8B-B14F-4D97-AF65-F5344CB8AC3E}">
        <p14:creationId xmlns:p14="http://schemas.microsoft.com/office/powerpoint/2010/main" val="3319558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31BE2EC-B8AB-4C05-A351-94C002561921}" type="slidenum">
              <a:rPr lang="nl-NL" smtClean="0"/>
              <a:t>40</a:t>
            </a:fld>
            <a:endParaRPr lang="nl-NL"/>
          </a:p>
        </p:txBody>
      </p:sp>
    </p:spTree>
    <p:extLst>
      <p:ext uri="{BB962C8B-B14F-4D97-AF65-F5344CB8AC3E}">
        <p14:creationId xmlns:p14="http://schemas.microsoft.com/office/powerpoint/2010/main" val="42906074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b="1">
                <a:solidFill>
                  <a:srgbClr val="306095"/>
                </a:solidFill>
              </a:defRPr>
            </a:lvl1pPr>
          </a:lstStyle>
          <a:p>
            <a:r>
              <a:rPr lang="nl-NL" dirty="0" smtClean="0"/>
              <a:t>Klik om de stijl te bewerken</a:t>
            </a:r>
            <a:endParaRPr lang="en-US" dirty="0"/>
          </a:p>
        </p:txBody>
      </p:sp>
      <p:sp>
        <p:nvSpPr>
          <p:cNvPr id="3" name="Subtitle 2"/>
          <p:cNvSpPr>
            <a:spLocks noGrp="1"/>
          </p:cNvSpPr>
          <p:nvPr>
            <p:ph type="subTitle" idx="1"/>
          </p:nvPr>
        </p:nvSpPr>
        <p:spPr>
          <a:xfrm>
            <a:off x="1524000" y="3602038"/>
            <a:ext cx="9144000" cy="406626"/>
          </a:xfrm>
        </p:spPr>
        <p:txBody>
          <a:bodyPr/>
          <a:lstStyle>
            <a:lvl1pPr marL="0" indent="0" algn="ctr">
              <a:buNone/>
              <a:defRPr sz="2400">
                <a:solidFill>
                  <a:srgbClr val="76882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7CDDFE50-850B-41BB-804B-D79941EA7FFD}" type="datetime1">
              <a:rPr lang="nl-NL" smtClean="0"/>
              <a:t>1-12-2021</a:t>
            </a:fld>
            <a:endParaRPr lang="nl-NL" dirty="0"/>
          </a:p>
        </p:txBody>
      </p:sp>
      <p:sp>
        <p:nvSpPr>
          <p:cNvPr id="5" name="Footer Placeholder 4"/>
          <p:cNvSpPr>
            <a:spLocks noGrp="1"/>
          </p:cNvSpPr>
          <p:nvPr>
            <p:ph type="ftr" sz="quarter" idx="11"/>
          </p:nvPr>
        </p:nvSpPr>
        <p:spPr/>
        <p:txBody>
          <a:bodyPr/>
          <a:lstStyle>
            <a:lvl1pPr>
              <a:defRPr/>
            </a:lvl1pPr>
          </a:lstStyle>
          <a:p>
            <a:r>
              <a:rPr lang="nl-NL" dirty="0" smtClean="0"/>
              <a:t>Onderwerp presentatie</a:t>
            </a:r>
            <a:endParaRPr lang="nl-NL" dirty="0"/>
          </a:p>
        </p:txBody>
      </p:sp>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93039" y="5252083"/>
            <a:ext cx="2136646" cy="1383034"/>
          </a:xfrm>
          <a:prstGeom prst="rect">
            <a:avLst/>
          </a:prstGeom>
        </p:spPr>
      </p:pic>
    </p:spTree>
    <p:extLst>
      <p:ext uri="{BB962C8B-B14F-4D97-AF65-F5344CB8AC3E}">
        <p14:creationId xmlns:p14="http://schemas.microsoft.com/office/powerpoint/2010/main" val="2206769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oud met afbeeldin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normAutofit/>
          </a:bodyPr>
          <a:lstStyle>
            <a:lvl1pPr>
              <a:defRPr sz="2800">
                <a:solidFill>
                  <a:srgbClr val="768828"/>
                </a:solidFill>
              </a:defRPr>
            </a:lvl1pPr>
          </a:lstStyle>
          <a:p>
            <a:r>
              <a:rPr lang="nl-NL" dirty="0" smtClean="0"/>
              <a:t>Klik om de stijl te bewerken</a:t>
            </a:r>
            <a:endParaRPr lang="en-US" dirty="0"/>
          </a:p>
        </p:txBody>
      </p:sp>
      <p:sp>
        <p:nvSpPr>
          <p:cNvPr id="4" name="Text Placeholder 3"/>
          <p:cNvSpPr>
            <a:spLocks noGrp="1"/>
          </p:cNvSpPr>
          <p:nvPr>
            <p:ph type="body" sz="half" idx="2"/>
          </p:nvPr>
        </p:nvSpPr>
        <p:spPr>
          <a:xfrm>
            <a:off x="839788" y="2057400"/>
            <a:ext cx="3932237" cy="3811588"/>
          </a:xfrm>
        </p:spPr>
        <p:txBody>
          <a:bodyPr>
            <a:normAutofit/>
          </a:bodyPr>
          <a:lstStyle>
            <a:lvl1pPr marL="0" indent="0">
              <a:buNone/>
              <a:defRPr sz="1800">
                <a:solidFill>
                  <a:srgbClr val="888C8D"/>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smtClean="0"/>
              <a:t>Klik om de modelstijlen te bewerken</a:t>
            </a:r>
          </a:p>
        </p:txBody>
      </p:sp>
      <p:sp>
        <p:nvSpPr>
          <p:cNvPr id="9" name="Tijdelijke aanduiding voor afbeelding 8"/>
          <p:cNvSpPr>
            <a:spLocks noGrp="1"/>
          </p:cNvSpPr>
          <p:nvPr>
            <p:ph type="pic" sz="quarter" idx="13"/>
          </p:nvPr>
        </p:nvSpPr>
        <p:spPr>
          <a:xfrm>
            <a:off x="6049963" y="1576388"/>
            <a:ext cx="5543550" cy="3371850"/>
          </a:xfrm>
          <a:prstGeom prst="roundRect">
            <a:avLst/>
          </a:prstGeom>
        </p:spPr>
        <p:txBody>
          <a:bodyPr/>
          <a:lstStyle/>
          <a:p>
            <a:endParaRPr lang="nl-NL"/>
          </a:p>
        </p:txBody>
      </p:sp>
      <p:pic>
        <p:nvPicPr>
          <p:cNvPr id="11" name="Afbeelding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93039" y="5252083"/>
            <a:ext cx="2136646" cy="1383034"/>
          </a:xfrm>
          <a:prstGeom prst="rect">
            <a:avLst/>
          </a:prstGeom>
        </p:spPr>
      </p:pic>
    </p:spTree>
    <p:extLst>
      <p:ext uri="{BB962C8B-B14F-4D97-AF65-F5344CB8AC3E}">
        <p14:creationId xmlns:p14="http://schemas.microsoft.com/office/powerpoint/2010/main" val="1738977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lleen afbeelding">
    <p:spTree>
      <p:nvGrpSpPr>
        <p:cNvPr id="1" name=""/>
        <p:cNvGrpSpPr/>
        <p:nvPr/>
      </p:nvGrpSpPr>
      <p:grpSpPr>
        <a:xfrm>
          <a:off x="0" y="0"/>
          <a:ext cx="0" cy="0"/>
          <a:chOff x="0" y="0"/>
          <a:chExt cx="0" cy="0"/>
        </a:xfrm>
      </p:grpSpPr>
      <p:sp>
        <p:nvSpPr>
          <p:cNvPr id="7" name="Tijdelijke aanduiding voor afbeelding 6"/>
          <p:cNvSpPr>
            <a:spLocks noGrp="1"/>
          </p:cNvSpPr>
          <p:nvPr>
            <p:ph type="pic" sz="quarter" idx="10"/>
          </p:nvPr>
        </p:nvSpPr>
        <p:spPr>
          <a:xfrm>
            <a:off x="498021" y="309563"/>
            <a:ext cx="11298692" cy="6229350"/>
          </a:xfrm>
          <a:prstGeom prst="roundRect">
            <a:avLst/>
          </a:prstGeom>
        </p:spPr>
        <p:txBody>
          <a:bodyPr/>
          <a:lstStyle/>
          <a:p>
            <a:endParaRPr lang="nl-NL"/>
          </a:p>
        </p:txBody>
      </p:sp>
    </p:spTree>
    <p:extLst>
      <p:ext uri="{BB962C8B-B14F-4D97-AF65-F5344CB8AC3E}">
        <p14:creationId xmlns:p14="http://schemas.microsoft.com/office/powerpoint/2010/main" val="607482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lleen tekst">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lgn="ctr">
              <a:defRPr sz="2800">
                <a:solidFill>
                  <a:srgbClr val="768828"/>
                </a:solidFill>
              </a:defRPr>
            </a:lvl1pPr>
          </a:lstStyle>
          <a:p>
            <a:r>
              <a:rPr lang="nl-NL" dirty="0" smtClean="0"/>
              <a:t>Klik om de stijl te bewerken</a:t>
            </a:r>
            <a:endParaRPr lang="nl-NL" dirty="0"/>
          </a:p>
        </p:txBody>
      </p:sp>
      <p:sp>
        <p:nvSpPr>
          <p:cNvPr id="7" name="Tijdelijke aanduiding voor tekst 6"/>
          <p:cNvSpPr>
            <a:spLocks noGrp="1"/>
          </p:cNvSpPr>
          <p:nvPr>
            <p:ph type="body" sz="quarter" idx="13"/>
          </p:nvPr>
        </p:nvSpPr>
        <p:spPr>
          <a:xfrm>
            <a:off x="838200" y="1812925"/>
            <a:ext cx="10515600" cy="4008438"/>
          </a:xfrm>
        </p:spPr>
        <p:txBody>
          <a:bodyPr>
            <a:normAutofit/>
          </a:bodyPr>
          <a:lstStyle>
            <a:lvl1pPr algn="ctr">
              <a:defRPr sz="1800">
                <a:solidFill>
                  <a:srgbClr val="888C8D"/>
                </a:solidFill>
              </a:defRPr>
            </a:lvl1pPr>
            <a:lvl2pPr algn="ctr">
              <a:defRPr sz="1800">
                <a:solidFill>
                  <a:srgbClr val="888C8D"/>
                </a:solidFill>
              </a:defRPr>
            </a:lvl2pPr>
            <a:lvl3pPr algn="ctr">
              <a:defRPr sz="1800">
                <a:solidFill>
                  <a:srgbClr val="888C8D"/>
                </a:solidFill>
              </a:defRPr>
            </a:lvl3pPr>
            <a:lvl4pPr algn="ctr">
              <a:defRPr sz="1800">
                <a:solidFill>
                  <a:srgbClr val="888C8D"/>
                </a:solidFill>
              </a:defRPr>
            </a:lvl4pPr>
            <a:lvl5pPr algn="ctr">
              <a:defRPr sz="1800">
                <a:solidFill>
                  <a:srgbClr val="888C8D"/>
                </a:solidFill>
              </a:defRPr>
            </a:lvl5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93039" y="5252083"/>
            <a:ext cx="2136646" cy="1383034"/>
          </a:xfrm>
          <a:prstGeom prst="rect">
            <a:avLst/>
          </a:prstGeom>
        </p:spPr>
      </p:pic>
    </p:spTree>
    <p:extLst>
      <p:ext uri="{BB962C8B-B14F-4D97-AF65-F5344CB8AC3E}">
        <p14:creationId xmlns:p14="http://schemas.microsoft.com/office/powerpoint/2010/main" val="1050966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nl-NL"/>
              <a:t>Onderwerp presentatie</a:t>
            </a:r>
          </a:p>
        </p:txBody>
      </p:sp>
      <p:sp>
        <p:nvSpPr>
          <p:cNvPr id="3" name="Rectangle 6"/>
          <p:cNvSpPr>
            <a:spLocks noGrp="1" noChangeArrowheads="1"/>
          </p:cNvSpPr>
          <p:nvPr>
            <p:ph type="sldNum" sz="quarter" idx="11"/>
          </p:nvPr>
        </p:nvSpPr>
        <p:spPr>
          <a:ln/>
        </p:spPr>
        <p:txBody>
          <a:bodyPr/>
          <a:lstStyle>
            <a:lvl1pPr>
              <a:defRPr/>
            </a:lvl1pPr>
          </a:lstStyle>
          <a:p>
            <a:pPr>
              <a:defRPr/>
            </a:pPr>
            <a:fld id="{1AA93757-A92C-4F85-A96D-D2C3E725DAF7}" type="slidenum">
              <a:rPr lang="nl-NL"/>
              <a:pPr>
                <a:defRPr/>
              </a:pPr>
              <a:t>‹nr.›</a:t>
            </a:fld>
            <a:endParaRPr lang="nl-NL"/>
          </a:p>
        </p:txBody>
      </p:sp>
    </p:spTree>
    <p:extLst>
      <p:ext uri="{BB962C8B-B14F-4D97-AF65-F5344CB8AC3E}">
        <p14:creationId xmlns:p14="http://schemas.microsoft.com/office/powerpoint/2010/main" val="3730322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5"/>
          <p:cNvSpPr>
            <a:spLocks noGrp="1" noChangeArrowheads="1"/>
          </p:cNvSpPr>
          <p:nvPr>
            <p:ph type="ftr" sz="quarter" idx="10"/>
          </p:nvPr>
        </p:nvSpPr>
        <p:spPr>
          <a:ln/>
        </p:spPr>
        <p:txBody>
          <a:bodyPr/>
          <a:lstStyle>
            <a:lvl1pPr>
              <a:defRPr/>
            </a:lvl1pPr>
          </a:lstStyle>
          <a:p>
            <a:pPr>
              <a:defRPr/>
            </a:pPr>
            <a:r>
              <a:rPr lang="nl-NL"/>
              <a:t>Onderwerp presentatie</a:t>
            </a:r>
          </a:p>
        </p:txBody>
      </p:sp>
      <p:sp>
        <p:nvSpPr>
          <p:cNvPr id="5" name="Rectangle 6"/>
          <p:cNvSpPr>
            <a:spLocks noGrp="1" noChangeArrowheads="1"/>
          </p:cNvSpPr>
          <p:nvPr>
            <p:ph type="sldNum" sz="quarter" idx="11"/>
          </p:nvPr>
        </p:nvSpPr>
        <p:spPr>
          <a:ln/>
        </p:spPr>
        <p:txBody>
          <a:bodyPr/>
          <a:lstStyle>
            <a:lvl1pPr>
              <a:defRPr/>
            </a:lvl1pPr>
          </a:lstStyle>
          <a:p>
            <a:pPr>
              <a:defRPr/>
            </a:pPr>
            <a:fld id="{17AE3F45-7C18-41F5-A5BF-953740D639C1}" type="slidenum">
              <a:rPr lang="nl-NL"/>
              <a:pPr>
                <a:defRPr/>
              </a:pPr>
              <a:t>‹nr.›</a:t>
            </a:fld>
            <a:endParaRPr lang="nl-NL"/>
          </a:p>
        </p:txBody>
      </p:sp>
    </p:spTree>
    <p:extLst>
      <p:ext uri="{BB962C8B-B14F-4D97-AF65-F5344CB8AC3E}">
        <p14:creationId xmlns:p14="http://schemas.microsoft.com/office/powerpoint/2010/main" val="2419394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l="-21000" t="-25000" b="-7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759E64-5B53-4FF9-BE59-B882BD23FCEE}" type="datetime1">
              <a:rPr lang="nl-NL" smtClean="0"/>
              <a:t>1-12-2021</a:t>
            </a:fld>
            <a:endParaRPr lang="nl-N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smtClean="0"/>
              <a:t>Gebiedsschouw Hardenberg 2018</a:t>
            </a:r>
            <a:endParaRPr lang="nl-N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EFDAD4-5EE7-4B89-9D4E-D491A5374152}" type="slidenum">
              <a:rPr lang="nl-NL" smtClean="0"/>
              <a:t>‹nr.›</a:t>
            </a:fld>
            <a:endParaRPr lang="nl-NL"/>
          </a:p>
        </p:txBody>
      </p:sp>
    </p:spTree>
    <p:extLst>
      <p:ext uri="{BB962C8B-B14F-4D97-AF65-F5344CB8AC3E}">
        <p14:creationId xmlns:p14="http://schemas.microsoft.com/office/powerpoint/2010/main" val="746020436"/>
      </p:ext>
    </p:extLst>
  </p:cSld>
  <p:clrMap bg1="lt1" tx1="dk1" bg2="lt2" tx2="dk2" accent1="accent1" accent2="accent2" accent3="accent3" accent4="accent4" accent5="accent5" accent6="accent6" hlink="hlink" folHlink="folHlink"/>
  <p:sldLayoutIdLst>
    <p:sldLayoutId id="2147483673" r:id="rId1"/>
    <p:sldLayoutId id="2147483680" r:id="rId2"/>
    <p:sldLayoutId id="2147483681" r:id="rId3"/>
    <p:sldLayoutId id="2147483682" r:id="rId4"/>
    <p:sldLayoutId id="2147483683" r:id="rId5"/>
    <p:sldLayoutId id="2147483684" r:id="rId6"/>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e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5.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50.jpeg"/><Relationship Id="rId5" Type="http://schemas.openxmlformats.org/officeDocument/2006/relationships/image" Target="../media/image49.jpg"/><Relationship Id="rId4" Type="http://schemas.openxmlformats.org/officeDocument/2006/relationships/image" Target="../media/image48.jpg"/></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5.xml"/><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jpe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eg"/><Relationship Id="rId1" Type="http://schemas.openxmlformats.org/officeDocument/2006/relationships/slideLayout" Target="../slideLayouts/slideLayout4.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jpg"/></Relationships>
</file>

<file path=ppt/slides/_rels/slide2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4.xml"/><Relationship Id="rId5" Type="http://schemas.openxmlformats.org/officeDocument/2006/relationships/image" Target="../media/image67.jpeg"/><Relationship Id="rId4" Type="http://schemas.openxmlformats.org/officeDocument/2006/relationships/image" Target="../media/image66.jpg"/></Relationships>
</file>

<file path=ppt/slides/_rels/slide2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70.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6.jpeg"/><Relationship Id="rId2" Type="http://schemas.openxmlformats.org/officeDocument/2006/relationships/hyperlink" Target="https://birkhoven.files.wordpress.com/2009/08/delaan09amvogelkers481s.jpg" TargetMode="External"/><Relationship Id="rId1" Type="http://schemas.openxmlformats.org/officeDocument/2006/relationships/slideLayout" Target="../slideLayouts/slideLayout2.xml"/><Relationship Id="rId6" Type="http://schemas.openxmlformats.org/officeDocument/2006/relationships/hyperlink" Target="http://www.bicamsoft.nl/~wp-nwg/wp-content/uploads/2009/10/Kopie-van-2008-024.jpg" TargetMode="External"/><Relationship Id="rId5" Type="http://schemas.openxmlformats.org/officeDocument/2006/relationships/image" Target="../media/image75.jpeg"/><Relationship Id="rId4" Type="http://schemas.openxmlformats.org/officeDocument/2006/relationships/image" Target="../media/image74.jpeg"/></Relationships>
</file>

<file path=ppt/slides/_rels/slide3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3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4.jpeg"/><Relationship Id="rId7" Type="http://schemas.openxmlformats.org/officeDocument/2006/relationships/image" Target="../media/image22.jpeg"/><Relationship Id="rId2" Type="http://schemas.openxmlformats.org/officeDocument/2006/relationships/image" Target="../media/image23.jpeg"/><Relationship Id="rId1" Type="http://schemas.openxmlformats.org/officeDocument/2006/relationships/slideLayout" Target="../slideLayouts/slideLayout5.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4.xml.rels><?xml version="1.0" encoding="UTF-8" standalone="yes"?>
<Relationships xmlns="http://schemas.openxmlformats.org/package/2006/relationships"><Relationship Id="rId3" Type="http://schemas.openxmlformats.org/officeDocument/2006/relationships/hyperlink" Target="http://www.google.nl/url?sa=i&amp;rct=j&amp;q=&amp;source=images&amp;cd=&amp;cad=rja&amp;docid=G1lrceSc8vZnQM&amp;tbnid=a1H_eQkdRSXZEM:&amp;ved=0CAUQjRw&amp;url=http://www.dorpsbelang-willemsoord.nl/nieuws.php?item=22&amp;ei=a5WxUei-H8quPPG3gIAM&amp;bvm=bv.47534661,d.ZWU&amp;psig=AFQjCNEejLbkvPWhTVQfEHuCg-LCw2Cx4w&amp;ust=1370679002767795" TargetMode="External"/><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hyperlink" Target="http://www.google.nl/url?sa=i&amp;rct=j&amp;q=groene+en+blauwe+diensten&amp;source=images&amp;cd=&amp;cad=rja&amp;docid=gmYvc9r_n2bpjM&amp;tbnid=BNtL_INHy_QGlM:&amp;ved=0CAUQjRw&amp;url=http://pbbruchterveld.nl/uncategorized/blauw-groene-diensten/&amp;ei=rpWxUb6hBcusPLOUgbAJ&amp;bvm=bv.47534661,d.ZWU&amp;psig=AFQjCNFU4tJkIA9_cFZGHOdenqMDLJN_og&amp;ust=1370679071015754" TargetMode="External"/><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12" Type="http://schemas.openxmlformats.org/officeDocument/2006/relationships/image" Target="../media/image90.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4.jpeg"/><Relationship Id="rId11" Type="http://schemas.openxmlformats.org/officeDocument/2006/relationships/image" Target="../media/image89.jpeg"/><Relationship Id="rId5" Type="http://schemas.openxmlformats.org/officeDocument/2006/relationships/image" Target="../media/image83.jpeg"/><Relationship Id="rId10" Type="http://schemas.openxmlformats.org/officeDocument/2006/relationships/image" Target="../media/image88.jpeg"/><Relationship Id="rId4" Type="http://schemas.openxmlformats.org/officeDocument/2006/relationships/image" Target="../media/image82.jpeg"/><Relationship Id="rId9" Type="http://schemas.openxmlformats.org/officeDocument/2006/relationships/image" Target="../media/image87.jpeg"/></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5.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5" descr="sheet 18 Markeloseberg.jpg"/>
          <p:cNvPicPr>
            <a:picLocks noChangeAspect="1"/>
          </p:cNvPicPr>
          <p:nvPr/>
        </p:nvPicPr>
        <p:blipFill rotWithShape="1">
          <a:blip r:embed="rId3" cstate="print"/>
          <a:srcRect t="8599" b="15817"/>
          <a:stretch/>
        </p:blipFill>
        <p:spPr bwMode="auto">
          <a:xfrm>
            <a:off x="-27387" y="0"/>
            <a:ext cx="12246773" cy="4989909"/>
          </a:xfrm>
          <a:prstGeom prst="rect">
            <a:avLst/>
          </a:prstGeom>
          <a:noFill/>
          <a:ln w="9525">
            <a:noFill/>
            <a:miter lim="800000"/>
            <a:headEnd/>
            <a:tailEnd/>
          </a:ln>
        </p:spPr>
      </p:pic>
      <p:sp>
        <p:nvSpPr>
          <p:cNvPr id="2" name="Titel 1"/>
          <p:cNvSpPr>
            <a:spLocks noGrp="1"/>
          </p:cNvSpPr>
          <p:nvPr>
            <p:ph type="ctrTitle"/>
          </p:nvPr>
        </p:nvSpPr>
        <p:spPr/>
        <p:txBody>
          <a:bodyPr/>
          <a:lstStyle/>
          <a:p>
            <a:r>
              <a:rPr lang="en-US" b="1" dirty="0" smtClean="0">
                <a:solidFill>
                  <a:schemeClr val="bg1"/>
                </a:solidFill>
              </a:rPr>
              <a:t>WELKOM!</a:t>
            </a:r>
            <a:endParaRPr lang="nl-NL" b="1" dirty="0">
              <a:solidFill>
                <a:schemeClr val="bg1"/>
              </a:solidFill>
            </a:endParaRPr>
          </a:p>
        </p:txBody>
      </p:sp>
      <p:sp>
        <p:nvSpPr>
          <p:cNvPr id="5" name="Ondertitel 4"/>
          <p:cNvSpPr>
            <a:spLocks noGrp="1"/>
          </p:cNvSpPr>
          <p:nvPr>
            <p:ph type="subTitle" idx="1"/>
          </p:nvPr>
        </p:nvSpPr>
        <p:spPr>
          <a:xfrm>
            <a:off x="1523999" y="3802958"/>
            <a:ext cx="9144000" cy="406626"/>
          </a:xfrm>
        </p:spPr>
        <p:txBody>
          <a:bodyPr>
            <a:noAutofit/>
          </a:bodyPr>
          <a:lstStyle/>
          <a:p>
            <a:r>
              <a:rPr lang="en-US" sz="1800" dirty="0" smtClean="0">
                <a:solidFill>
                  <a:schemeClr val="bg1"/>
                </a:solidFill>
              </a:rPr>
              <a:t>Training </a:t>
            </a:r>
            <a:r>
              <a:rPr lang="en-US" sz="1800" dirty="0" err="1" smtClean="0">
                <a:solidFill>
                  <a:schemeClr val="bg1"/>
                </a:solidFill>
              </a:rPr>
              <a:t>Geriefhoutbosjes</a:t>
            </a:r>
            <a:endParaRPr lang="en-US" sz="1800" dirty="0" smtClean="0">
              <a:solidFill>
                <a:schemeClr val="bg1"/>
              </a:solidFill>
            </a:endParaRPr>
          </a:p>
          <a:p>
            <a:r>
              <a:rPr lang="en-US" sz="1800" dirty="0" smtClean="0">
                <a:solidFill>
                  <a:schemeClr val="bg1"/>
                </a:solidFill>
              </a:rPr>
              <a:t>Door:  Robert Pater</a:t>
            </a:r>
          </a:p>
          <a:p>
            <a:r>
              <a:rPr lang="en-US" sz="1800" dirty="0" err="1" smtClean="0">
                <a:solidFill>
                  <a:schemeClr val="bg1"/>
                </a:solidFill>
              </a:rPr>
              <a:t>Adviseur</a:t>
            </a:r>
            <a:r>
              <a:rPr lang="en-US" sz="1800" dirty="0" smtClean="0">
                <a:solidFill>
                  <a:schemeClr val="bg1"/>
                </a:solidFill>
              </a:rPr>
              <a:t> </a:t>
            </a:r>
            <a:r>
              <a:rPr lang="en-US" sz="1800" dirty="0" err="1" smtClean="0">
                <a:solidFill>
                  <a:schemeClr val="bg1"/>
                </a:solidFill>
              </a:rPr>
              <a:t>natuur&amp;landschapsbeheer</a:t>
            </a:r>
            <a:endParaRPr lang="nl-NL" sz="1800" dirty="0">
              <a:solidFill>
                <a:schemeClr val="bg1"/>
              </a:solidFill>
            </a:endParaRPr>
          </a:p>
        </p:txBody>
      </p:sp>
      <p:pic>
        <p:nvPicPr>
          <p:cNvPr id="1026" name="Picture 2" descr="Afbeeldingsresultaat voor stichting particuliere landschapsdiensten ijsseldel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815" y="5203142"/>
            <a:ext cx="2258853" cy="743044"/>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descr="logo"/>
          <p:cNvPicPr/>
          <p:nvPr/>
        </p:nvPicPr>
        <p:blipFill>
          <a:blip r:embed="rId5">
            <a:extLst>
              <a:ext uri="{28A0092B-C50C-407E-A947-70E740481C1C}">
                <a14:useLocalDpi xmlns:a14="http://schemas.microsoft.com/office/drawing/2010/main" val="0"/>
              </a:ext>
            </a:extLst>
          </a:blip>
          <a:srcRect/>
          <a:stretch>
            <a:fillRect/>
          </a:stretch>
        </p:blipFill>
        <p:spPr bwMode="auto">
          <a:xfrm>
            <a:off x="3774534" y="5317234"/>
            <a:ext cx="2321465" cy="609209"/>
          </a:xfrm>
          <a:prstGeom prst="rect">
            <a:avLst/>
          </a:prstGeom>
          <a:noFill/>
          <a:ln>
            <a:noFill/>
          </a:ln>
        </p:spPr>
      </p:pic>
      <p:sp>
        <p:nvSpPr>
          <p:cNvPr id="8" name="Rectangle 4"/>
          <p:cNvSpPr>
            <a:spLocks noGrp="1" noChangeArrowheads="1"/>
          </p:cNvSpPr>
          <p:nvPr>
            <p:ph type="dt" sz="quarter" idx="10"/>
          </p:nvPr>
        </p:nvSpPr>
        <p:spPr>
          <a:xfrm>
            <a:off x="10876488" y="4934771"/>
            <a:ext cx="1657350" cy="476250"/>
          </a:xfrm>
        </p:spPr>
        <p:txBody>
          <a:bodyPr/>
          <a:lstStyle/>
          <a:p>
            <a:pPr>
              <a:defRPr/>
            </a:pPr>
            <a:r>
              <a:rPr lang="nl-NL" dirty="0" smtClean="0"/>
              <a:t>Oktober 2021</a:t>
            </a:r>
          </a:p>
        </p:txBody>
      </p:sp>
      <p:sp>
        <p:nvSpPr>
          <p:cNvPr id="10" name="Rectangle 5"/>
          <p:cNvSpPr txBox="1">
            <a:spLocks noChangeArrowheads="1"/>
          </p:cNvSpPr>
          <p:nvPr/>
        </p:nvSpPr>
        <p:spPr>
          <a:xfrm>
            <a:off x="2411413" y="5661025"/>
            <a:ext cx="2232025" cy="9874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768828"/>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mtClean="0"/>
              <a:t> </a:t>
            </a:r>
            <a:endParaRPr lang="nl-NL" smtClean="0"/>
          </a:p>
        </p:txBody>
      </p:sp>
      <p:pic>
        <p:nvPicPr>
          <p:cNvPr id="11" name="Afbeelding 10"/>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18490" y1="33668" x2="18490" y2="33668"/>
                        <a14:foregroundMark x1="17834" y1="22111" x2="17834" y2="22111"/>
                        <a14:foregroundMark x1="15974" y1="18090" x2="15974" y2="18090"/>
                        <a14:foregroundMark x1="15974" y1="18090" x2="15974" y2="18090"/>
                        <a14:foregroundMark x1="21225" y1="18090" x2="21225" y2="18090"/>
                        <a14:foregroundMark x1="21225" y1="8543" x2="21225" y2="8543"/>
                        <a14:foregroundMark x1="12801" y1="7538" x2="12801" y2="7538"/>
                        <a14:foregroundMark x1="13239" y1="42211" x2="13239" y2="42211"/>
                        <a14:foregroundMark x1="9628" y1="30653" x2="9628" y2="30653"/>
                        <a14:foregroundMark x1="6674" y1="15075" x2="6674" y2="15075"/>
                        <a14:foregroundMark x1="3063" y1="21106" x2="3063" y2="24121"/>
                        <a14:foregroundMark x1="5580" y1="37688" x2="5799" y2="41206"/>
                        <a14:foregroundMark x1="10284" y1="60804" x2="10284" y2="60804"/>
                        <a14:foregroundMark x1="7330" y1="91457" x2="7330" y2="91457"/>
                        <a14:foregroundMark x1="21225" y1="77889" x2="21225" y2="77889"/>
                        <a14:foregroundMark x1="13020" y1="86935" x2="13020" y2="86935"/>
                        <a14:foregroundMark x1="10503" y1="83920" x2="10503" y2="83920"/>
                        <a14:foregroundMark x1="21991" y1="58794" x2="21991" y2="58794"/>
                        <a14:foregroundMark x1="13457" y1="56784" x2="13457" y2="56784"/>
                        <a14:foregroundMark x1="9628" y1="57789" x2="9628" y2="57789"/>
                        <a14:foregroundMark x1="11050" y1="26131" x2="11707" y2="26131"/>
                        <a14:foregroundMark x1="17834" y1="26131" x2="17834" y2="26131"/>
                        <a14:foregroundMark x1="19256" y1="61809" x2="19256" y2="61809"/>
                        <a14:foregroundMark x1="16193" y1="74372" x2="12363" y2="73367"/>
                        <a14:foregroundMark x1="6674" y1="70352" x2="6674" y2="70352"/>
                        <a14:foregroundMark x1="6018" y1="67337" x2="5033" y2="61809"/>
                        <a14:foregroundMark x1="3720" y1="44221" x2="3720" y2="41206"/>
                        <a14:foregroundMark x1="2845" y1="13568" x2="2845" y2="13568"/>
                        <a14:foregroundMark x1="9847" y1="27638" x2="9847" y2="27638"/>
                        <a14:foregroundMark x1="11269" y1="12563" x2="10066" y2="6533"/>
                        <a14:foregroundMark x1="10503" y1="7538" x2="10503" y2="7538"/>
                        <a14:foregroundMark x1="12144" y1="51256" x2="12144" y2="51256"/>
                        <a14:foregroundMark x1="10066" y1="40201" x2="10066" y2="40201"/>
                        <a14:foregroundMark x1="9628" y1="48241" x2="9628" y2="48241"/>
                        <a14:foregroundMark x1="3501" y1="58794" x2="4158" y2="60804"/>
                        <a14:foregroundMark x1="13457" y1="74372" x2="14223" y2="74372"/>
                        <a14:foregroundMark x1="20569" y1="71357" x2="20569" y2="71357"/>
                        <a14:foregroundMark x1="20788" y1="70352" x2="17396" y2="15075"/>
                        <a14:foregroundMark x1="12582" y1="36683" x2="18053" y2="55779"/>
                        <a14:foregroundMark x1="6674" y1="61809" x2="14223" y2="83920"/>
                        <a14:foregroundMark x1="2845" y1="9548" x2="3282" y2="75377"/>
                        <a14:foregroundMark x1="4595" y1="24121" x2="4595" y2="24121"/>
                        <a14:foregroundMark x1="6674" y1="27638" x2="6674" y2="27638"/>
                        <a14:foregroundMark x1="12582" y1="18090" x2="12582" y2="18090"/>
                        <a14:foregroundMark x1="14661" y1="8543" x2="14661" y2="8543"/>
                        <a14:foregroundMark x1="18490" y1="8543" x2="18490" y2="8543"/>
                        <a14:foregroundMark x1="20569" y1="9548" x2="20569" y2="9548"/>
                        <a14:foregroundMark x1="22867" y1="32663" x2="22867" y2="32663"/>
                        <a14:foregroundMark x1="21991" y1="41206" x2="21991" y2="41206"/>
                        <a14:foregroundMark x1="21444" y1="42211" x2="21444" y2="42211"/>
                        <a14:foregroundMark x1="21007" y1="79899" x2="21007" y2="79899"/>
                        <a14:foregroundMark x1="21444" y1="87940" x2="19694" y2="96482"/>
                        <a14:foregroundMark x1="9190" y1="85930" x2="9190" y2="85930"/>
                        <a14:foregroundMark x1="4158" y1="85930" x2="4158" y2="85930"/>
                        <a14:foregroundMark x1="3720" y1="83920" x2="3063" y2="79899"/>
                        <a14:foregroundMark x1="2516" y1="70352" x2="2516" y2="70352"/>
                        <a14:foregroundMark x1="4158" y1="81910" x2="4814" y2="81910"/>
                        <a14:foregroundMark x1="12582" y1="67337" x2="12582" y2="63819"/>
                        <a14:foregroundMark x1="14661" y1="61809" x2="14661" y2="61809"/>
                        <a14:foregroundMark x1="19694" y1="61809" x2="19912" y2="58794"/>
                        <a14:foregroundMark x1="13020" y1="55779" x2="13020" y2="55779"/>
                        <a14:foregroundMark x1="7768" y1="53769" x2="7549" y2="50251"/>
                        <a14:foregroundMark x1="6893" y1="47236" x2="4595" y2="33668"/>
                        <a14:foregroundMark x1="4376" y1="32663" x2="4158" y2="22111"/>
                        <a14:foregroundMark x1="4158" y1="17085" x2="4595" y2="12563"/>
                        <a14:foregroundMark x1="7112" y1="12563" x2="7112" y2="12563"/>
                        <a14:foregroundMark x1="8315" y1="11558" x2="8972" y2="11558"/>
                        <a14:foregroundMark x1="14442" y1="16080" x2="14442" y2="16080"/>
                        <a14:foregroundMark x1="17834" y1="20101" x2="17834" y2="20101"/>
                        <a14:foregroundMark x1="18053" y1="21106" x2="18053" y2="21106"/>
                        <a14:foregroundMark x1="18490" y1="32663" x2="18490" y2="32663"/>
                        <a14:foregroundMark x1="18490" y1="36683" x2="18490" y2="36683"/>
                        <a14:foregroundMark x1="18709" y1="36683" x2="18928" y2="24121"/>
                        <a14:foregroundMark x1="20350" y1="16080" x2="20569" y2="12563"/>
                        <a14:foregroundMark x1="20788" y1="11558" x2="20788" y2="11558"/>
                        <a14:foregroundMark x1="21225" y1="13568" x2="21225" y2="30653"/>
                        <a14:foregroundMark x1="21225" y1="48241" x2="21225" y2="48241"/>
                        <a14:foregroundMark x1="21225" y1="60804" x2="21225" y2="60804"/>
                        <a14:foregroundMark x1="21225" y1="68342" x2="20788" y2="75377"/>
                        <a14:foregroundMark x1="20788" y1="81910" x2="19475" y2="82915"/>
                        <a14:foregroundMark x1="18709" y1="83920" x2="13457" y2="83920"/>
                        <a14:foregroundMark x1="13020" y1="83920" x2="11926" y2="83920"/>
                        <a14:foregroundMark x1="9847" y1="80905" x2="6236" y2="77889"/>
                        <a14:foregroundMark x1="4376" y1="75377" x2="4376" y2="75377"/>
                        <a14:foregroundMark x1="4376" y1="75377" x2="4376" y2="75377"/>
                        <a14:foregroundMark x1="3063" y1="78894" x2="3063" y2="78894"/>
                        <a14:foregroundMark x1="3063" y1="76382" x2="3501" y2="51256"/>
                        <a14:foregroundMark x1="3720" y1="38693" x2="3501" y2="31658"/>
                        <a14:foregroundMark x1="3501" y1="31658" x2="3501" y2="31658"/>
                        <a14:foregroundMark x1="9847" y1="32663" x2="11926" y2="32663"/>
                        <a14:foregroundMark x1="14880" y1="31658" x2="15536" y2="31658"/>
                        <a14:foregroundMark x1="16193" y1="31658" x2="16193" y2="31658"/>
                        <a14:foregroundMark x1="17177" y1="34673" x2="17615" y2="42211"/>
                        <a14:foregroundMark x1="17615" y1="53769" x2="17615" y2="56784"/>
                        <a14:foregroundMark x1="17396" y1="62814" x2="17396" y2="62814"/>
                        <a14:foregroundMark x1="17177" y1="69347" x2="17177" y2="69347"/>
                        <a14:foregroundMark x1="16740" y1="80905" x2="16740" y2="80905"/>
                        <a14:foregroundMark x1="16958" y1="85930" x2="16958" y2="85930"/>
                        <a14:backgroundMark x1="88512" y1="12563" x2="88512" y2="12563"/>
                        <a14:backgroundMark x1="93107" y1="12563" x2="93107" y2="12563"/>
                      </a14:backgroundRemoval>
                    </a14:imgEffect>
                  </a14:imgLayer>
                </a14:imgProps>
              </a:ext>
              <a:ext uri="{28A0092B-C50C-407E-A947-70E740481C1C}">
                <a14:useLocalDpi xmlns:a14="http://schemas.microsoft.com/office/drawing/2010/main" val="0"/>
              </a:ext>
            </a:extLst>
          </a:blip>
          <a:stretch>
            <a:fillRect/>
          </a:stretch>
        </p:blipFill>
        <p:spPr>
          <a:xfrm>
            <a:off x="516815" y="6136175"/>
            <a:ext cx="2319823" cy="505082"/>
          </a:xfrm>
          <a:prstGeom prst="rect">
            <a:avLst/>
          </a:prstGeom>
        </p:spPr>
      </p:pic>
      <p:pic>
        <p:nvPicPr>
          <p:cNvPr id="13" name="Picture 2" descr="https://www.collectiefmiddenoverijssel.nl/wp-content/uploads/2015/04/Logo_collectief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62816" y="6112273"/>
            <a:ext cx="1580888" cy="6402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ollectief noordwest Overijssel"/>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6822" y="5055581"/>
            <a:ext cx="1874957" cy="890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9358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Verschillende vormen van geriefhoutbosjes</a:t>
            </a:r>
            <a:endParaRPr lang="nl-NL" dirty="0"/>
          </a:p>
        </p:txBody>
      </p:sp>
      <p:sp>
        <p:nvSpPr>
          <p:cNvPr id="3" name="Tijdelijke aanduiding voor tekst 2"/>
          <p:cNvSpPr>
            <a:spLocks noGrp="1"/>
          </p:cNvSpPr>
          <p:nvPr>
            <p:ph type="body" sz="quarter" idx="13"/>
          </p:nvPr>
        </p:nvSpPr>
        <p:spPr/>
        <p:txBody>
          <a:bodyPr/>
          <a:lstStyle/>
          <a:p>
            <a:pPr algn="l"/>
            <a:r>
              <a:rPr lang="nl-NL" dirty="0" smtClean="0"/>
              <a:t>Landschappelijk geriefhoutbosje zonder hakhout</a:t>
            </a:r>
          </a:p>
          <a:p>
            <a:pPr algn="l"/>
            <a:r>
              <a:rPr lang="nl-NL" dirty="0" smtClean="0"/>
              <a:t>Erfbosje / vogelbosje</a:t>
            </a:r>
          </a:p>
          <a:p>
            <a:pPr algn="l"/>
            <a:r>
              <a:rPr lang="nl-NL" dirty="0" smtClean="0"/>
              <a:t>Eiken hakhout</a:t>
            </a:r>
          </a:p>
          <a:p>
            <a:pPr algn="l"/>
            <a:r>
              <a:rPr lang="nl-NL" dirty="0" smtClean="0"/>
              <a:t>Essen hakhout</a:t>
            </a:r>
          </a:p>
          <a:p>
            <a:pPr algn="l"/>
            <a:r>
              <a:rPr lang="nl-NL" dirty="0" smtClean="0"/>
              <a:t>Elzen hakhout</a:t>
            </a:r>
          </a:p>
          <a:p>
            <a:pPr algn="l"/>
            <a:r>
              <a:rPr lang="nl-NL" dirty="0" smtClean="0"/>
              <a:t>Wilgenhakhout / griend</a:t>
            </a:r>
          </a:p>
          <a:p>
            <a:pPr algn="l"/>
            <a:r>
              <a:rPr lang="nl-NL" dirty="0" smtClean="0"/>
              <a:t>Hazelaar hakhout</a:t>
            </a:r>
          </a:p>
          <a:p>
            <a:pPr algn="l"/>
            <a:r>
              <a:rPr lang="nl-NL" dirty="0" smtClean="0"/>
              <a:t>Krenten hakhout</a:t>
            </a:r>
          </a:p>
          <a:p>
            <a:pPr algn="l"/>
            <a:r>
              <a:rPr lang="nl-NL" dirty="0" smtClean="0"/>
              <a:t>Vuilboom hakhout</a:t>
            </a:r>
          </a:p>
          <a:p>
            <a:pPr algn="l"/>
            <a:endParaRPr lang="nl-NL" dirty="0"/>
          </a:p>
        </p:txBody>
      </p:sp>
    </p:spTree>
    <p:extLst>
      <p:ext uri="{BB962C8B-B14F-4D97-AF65-F5344CB8AC3E}">
        <p14:creationId xmlns:p14="http://schemas.microsoft.com/office/powerpoint/2010/main" val="38227909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idx="4294967295"/>
          </p:nvPr>
        </p:nvSpPr>
        <p:spPr>
          <a:xfrm>
            <a:off x="838200" y="365125"/>
            <a:ext cx="10515600" cy="1325563"/>
          </a:xfrm>
        </p:spPr>
        <p:txBody>
          <a:bodyPr>
            <a:normAutofit/>
          </a:bodyPr>
          <a:lstStyle/>
          <a:p>
            <a:r>
              <a:rPr lang="nl-NL" sz="2800" dirty="0" smtClean="0">
                <a:solidFill>
                  <a:srgbClr val="768828"/>
                </a:solidFill>
                <a:latin typeface="+mn-lt"/>
              </a:rPr>
              <a:t>Verschillende vormen van beheer</a:t>
            </a:r>
          </a:p>
        </p:txBody>
      </p:sp>
      <p:pic>
        <p:nvPicPr>
          <p:cNvPr id="3" name="Picture 2" descr="P:\publicaties, sjablonen, scans, foto's, presentaties e.d\Scans en foto's\Houtwallen\Tekeningen Beheersvisie\Hakhout met overstaanders.jpg"/>
          <p:cNvPicPr>
            <a:picLocks noChangeAspect="1" noChangeArrowheads="1"/>
          </p:cNvPicPr>
          <p:nvPr/>
        </p:nvPicPr>
        <p:blipFill>
          <a:blip r:embed="rId2" cstate="print"/>
          <a:srcRect/>
          <a:stretch>
            <a:fillRect/>
          </a:stretch>
        </p:blipFill>
        <p:spPr bwMode="auto">
          <a:xfrm>
            <a:off x="2063750" y="1484313"/>
            <a:ext cx="4248150" cy="1765300"/>
          </a:xfrm>
          <a:prstGeom prst="rect">
            <a:avLst/>
          </a:prstGeom>
          <a:noFill/>
          <a:ln w="9525">
            <a:noFill/>
            <a:miter lim="800000"/>
            <a:headEnd/>
            <a:tailEnd/>
          </a:ln>
        </p:spPr>
      </p:pic>
      <p:pic>
        <p:nvPicPr>
          <p:cNvPr id="4" name="Picture 3" descr="P:\publicaties, sjablonen, scans, foto's, presentaties e.d\Scans en foto's\Houtwallen\Tekeningen Beheersvisie\Hakhout met enkele overstaanders.jpg"/>
          <p:cNvPicPr>
            <a:picLocks noChangeAspect="1" noChangeArrowheads="1"/>
          </p:cNvPicPr>
          <p:nvPr/>
        </p:nvPicPr>
        <p:blipFill>
          <a:blip r:embed="rId3" cstate="print"/>
          <a:srcRect/>
          <a:stretch>
            <a:fillRect/>
          </a:stretch>
        </p:blipFill>
        <p:spPr bwMode="auto">
          <a:xfrm>
            <a:off x="5664201" y="3213100"/>
            <a:ext cx="4392613" cy="1779588"/>
          </a:xfrm>
          <a:prstGeom prst="rect">
            <a:avLst/>
          </a:prstGeom>
          <a:noFill/>
          <a:ln w="9525">
            <a:noFill/>
            <a:miter lim="800000"/>
            <a:headEnd/>
            <a:tailEnd/>
          </a:ln>
        </p:spPr>
      </p:pic>
      <p:pic>
        <p:nvPicPr>
          <p:cNvPr id="5" name="Picture 4" descr="P:\publicaties, sjablonen, scans, foto's, presentaties e.d\Scans en foto's\Houtwallen\Tekeningen Beheersvisie\Hakhout zonder overstaanders.jpg"/>
          <p:cNvPicPr>
            <a:picLocks noChangeAspect="1" noChangeArrowheads="1"/>
          </p:cNvPicPr>
          <p:nvPr/>
        </p:nvPicPr>
        <p:blipFill>
          <a:blip r:embed="rId4" cstate="print"/>
          <a:srcRect/>
          <a:stretch>
            <a:fillRect/>
          </a:stretch>
        </p:blipFill>
        <p:spPr bwMode="auto">
          <a:xfrm>
            <a:off x="2063750" y="4941888"/>
            <a:ext cx="4681538" cy="1162050"/>
          </a:xfrm>
          <a:prstGeom prst="rect">
            <a:avLst/>
          </a:prstGeom>
          <a:noFill/>
          <a:ln w="9525">
            <a:noFill/>
            <a:miter lim="800000"/>
            <a:headEnd/>
            <a:tailEnd/>
          </a:ln>
        </p:spPr>
      </p:pic>
      <p:sp>
        <p:nvSpPr>
          <p:cNvPr id="6" name="Tekstvak 7"/>
          <p:cNvSpPr txBox="1">
            <a:spLocks noChangeArrowheads="1"/>
          </p:cNvSpPr>
          <p:nvPr/>
        </p:nvSpPr>
        <p:spPr bwMode="auto">
          <a:xfrm>
            <a:off x="6527800" y="2205039"/>
            <a:ext cx="2952750" cy="338137"/>
          </a:xfrm>
          <a:prstGeom prst="rect">
            <a:avLst/>
          </a:prstGeom>
          <a:noFill/>
          <a:ln w="9525">
            <a:noFill/>
            <a:miter lim="800000"/>
            <a:headEnd/>
            <a:tailEnd/>
          </a:ln>
        </p:spPr>
        <p:txBody>
          <a:bodyPr>
            <a:spAutoFit/>
          </a:bodyPr>
          <a:lstStyle/>
          <a:p>
            <a:r>
              <a:rPr lang="nl-NL" sz="1600" dirty="0" smtClean="0"/>
              <a:t>Zonder hakhout</a:t>
            </a:r>
            <a:endParaRPr lang="nl-NL" sz="1600" dirty="0"/>
          </a:p>
        </p:txBody>
      </p:sp>
      <p:sp>
        <p:nvSpPr>
          <p:cNvPr id="7" name="Tekstvak 8"/>
          <p:cNvSpPr txBox="1">
            <a:spLocks noChangeArrowheads="1"/>
          </p:cNvSpPr>
          <p:nvPr/>
        </p:nvSpPr>
        <p:spPr bwMode="auto">
          <a:xfrm>
            <a:off x="1919288" y="3860800"/>
            <a:ext cx="3744912" cy="338138"/>
          </a:xfrm>
          <a:prstGeom prst="rect">
            <a:avLst/>
          </a:prstGeom>
          <a:noFill/>
          <a:ln w="9525">
            <a:noFill/>
            <a:miter lim="800000"/>
            <a:headEnd/>
            <a:tailEnd/>
          </a:ln>
        </p:spPr>
        <p:txBody>
          <a:bodyPr>
            <a:spAutoFit/>
          </a:bodyPr>
          <a:lstStyle/>
          <a:p>
            <a:r>
              <a:rPr lang="nl-NL" sz="1600" dirty="0" smtClean="0"/>
              <a:t>Hakhout met </a:t>
            </a:r>
            <a:r>
              <a:rPr lang="nl-NL" sz="1600" dirty="0"/>
              <a:t>enkele overstaanders</a:t>
            </a:r>
          </a:p>
        </p:txBody>
      </p:sp>
      <p:sp>
        <p:nvSpPr>
          <p:cNvPr id="8" name="Tekstvak 9"/>
          <p:cNvSpPr txBox="1">
            <a:spLocks noChangeArrowheads="1"/>
          </p:cNvSpPr>
          <p:nvPr/>
        </p:nvSpPr>
        <p:spPr bwMode="auto">
          <a:xfrm>
            <a:off x="6743700" y="5445125"/>
            <a:ext cx="3168650" cy="338554"/>
          </a:xfrm>
          <a:prstGeom prst="rect">
            <a:avLst/>
          </a:prstGeom>
          <a:noFill/>
          <a:ln w="9525">
            <a:noFill/>
            <a:miter lim="800000"/>
            <a:headEnd/>
            <a:tailEnd/>
          </a:ln>
        </p:spPr>
        <p:txBody>
          <a:bodyPr>
            <a:spAutoFit/>
          </a:bodyPr>
          <a:lstStyle/>
          <a:p>
            <a:r>
              <a:rPr lang="nl-NL" sz="1600" dirty="0" smtClean="0"/>
              <a:t>Hakhout zonder </a:t>
            </a:r>
            <a:r>
              <a:rPr lang="nl-NL" sz="1600" dirty="0"/>
              <a:t>overstaanders</a:t>
            </a:r>
          </a:p>
        </p:txBody>
      </p:sp>
    </p:spTree>
    <p:extLst>
      <p:ext uri="{BB962C8B-B14F-4D97-AF65-F5344CB8AC3E}">
        <p14:creationId xmlns:p14="http://schemas.microsoft.com/office/powerpoint/2010/main" val="41110582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sp>
        <p:nvSpPr>
          <p:cNvPr id="3" name="Tijdelijke aanduiding voor tekst 2"/>
          <p:cNvSpPr>
            <a:spLocks noGrp="1"/>
          </p:cNvSpPr>
          <p:nvPr>
            <p:ph type="body" sz="quarter" idx="13"/>
          </p:nvPr>
        </p:nvSpPr>
        <p:spPr/>
        <p:txBody>
          <a:bodyPr/>
          <a:lstStyle/>
          <a:p>
            <a:endParaRPr lang="nl-NL" dirty="0"/>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6624" y="502472"/>
            <a:ext cx="4397522" cy="2562555"/>
          </a:xfrm>
          <a:prstGeom prst="rect">
            <a:avLst/>
          </a:prstGeom>
        </p:spPr>
      </p:pic>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6624" y="2843484"/>
            <a:ext cx="4397522" cy="2930382"/>
          </a:xfrm>
          <a:prstGeom prst="rect">
            <a:avLst/>
          </a:prstGeom>
        </p:spPr>
      </p:pic>
      <p:pic>
        <p:nvPicPr>
          <p:cNvPr id="7" name="Afbeelding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087" y="522348"/>
            <a:ext cx="5810537" cy="5231642"/>
          </a:xfrm>
          <a:prstGeom prst="rect">
            <a:avLst/>
          </a:prstGeom>
        </p:spPr>
      </p:pic>
      <p:sp>
        <p:nvSpPr>
          <p:cNvPr id="9" name="Text Box 4"/>
          <p:cNvSpPr txBox="1">
            <a:spLocks noChangeArrowheads="1"/>
          </p:cNvSpPr>
          <p:nvPr/>
        </p:nvSpPr>
        <p:spPr bwMode="auto">
          <a:xfrm>
            <a:off x="838200" y="0"/>
            <a:ext cx="7071360" cy="400110"/>
          </a:xfrm>
          <a:prstGeom prst="rect">
            <a:avLst/>
          </a:prstGeom>
          <a:noFill/>
          <a:ln w="9525">
            <a:noFill/>
            <a:miter lim="800000"/>
            <a:headEnd/>
            <a:tailEnd/>
          </a:ln>
        </p:spPr>
        <p:txBody>
          <a:bodyPr wrap="square">
            <a:spAutoFit/>
          </a:bodyPr>
          <a:lstStyle/>
          <a:p>
            <a:pPr>
              <a:spcBef>
                <a:spcPct val="50000"/>
              </a:spcBef>
            </a:pPr>
            <a:r>
              <a:rPr lang="nl-NL" sz="2000" dirty="0" smtClean="0">
                <a:solidFill>
                  <a:srgbClr val="768828"/>
                </a:solidFill>
              </a:rPr>
              <a:t>Geriefhoutbosjes zonder hakhout</a:t>
            </a:r>
            <a:endParaRPr lang="nl-NL" sz="2000" dirty="0">
              <a:solidFill>
                <a:srgbClr val="768828"/>
              </a:solidFill>
            </a:endParaRPr>
          </a:p>
        </p:txBody>
      </p:sp>
    </p:spTree>
    <p:extLst>
      <p:ext uri="{BB962C8B-B14F-4D97-AF65-F5344CB8AC3E}">
        <p14:creationId xmlns:p14="http://schemas.microsoft.com/office/powerpoint/2010/main" val="13068146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2"/>
          <p:cNvSpPr>
            <a:spLocks noGrp="1"/>
          </p:cNvSpPr>
          <p:nvPr>
            <p:ph idx="1"/>
          </p:nvPr>
        </p:nvSpPr>
        <p:spPr>
          <a:xfrm>
            <a:off x="1774826" y="1268413"/>
            <a:ext cx="4232275" cy="3867150"/>
          </a:xfrm>
        </p:spPr>
        <p:txBody>
          <a:bodyPr>
            <a:normAutofit fontScale="85000" lnSpcReduction="20000"/>
          </a:bodyPr>
          <a:lstStyle/>
          <a:p>
            <a:pPr eaLnBrk="1" hangingPunct="1">
              <a:buFont typeface="Arial" charset="0"/>
              <a:buChar char="•"/>
              <a:defRPr/>
            </a:pPr>
            <a:endParaRPr lang="nl-NL" altLang="nl-NL" sz="2400" b="1" i="1" dirty="0">
              <a:solidFill>
                <a:schemeClr val="tx1">
                  <a:lumMod val="85000"/>
                  <a:lumOff val="15000"/>
                </a:schemeClr>
              </a:solidFill>
            </a:endParaRPr>
          </a:p>
          <a:p>
            <a:pPr eaLnBrk="1" hangingPunct="1">
              <a:buFont typeface="Arial" charset="0"/>
              <a:buChar char="•"/>
              <a:defRPr/>
            </a:pPr>
            <a:endParaRPr lang="nl-NL" altLang="nl-NL" sz="2400" b="1" i="1" dirty="0">
              <a:solidFill>
                <a:schemeClr val="tx1">
                  <a:lumMod val="85000"/>
                  <a:lumOff val="15000"/>
                </a:schemeClr>
              </a:solidFill>
            </a:endParaRPr>
          </a:p>
          <a:p>
            <a:pPr eaLnBrk="1" hangingPunct="1">
              <a:buFont typeface="Arial" charset="0"/>
              <a:buChar char="•"/>
              <a:defRPr/>
            </a:pPr>
            <a:endParaRPr lang="nl-NL" altLang="nl-NL" sz="2400" b="1" i="1" dirty="0">
              <a:solidFill>
                <a:schemeClr val="tx1">
                  <a:lumMod val="85000"/>
                  <a:lumOff val="15000"/>
                </a:schemeClr>
              </a:solidFill>
            </a:endParaRPr>
          </a:p>
          <a:p>
            <a:pPr eaLnBrk="1" hangingPunct="1">
              <a:buFont typeface="Arial" charset="0"/>
              <a:buChar char="•"/>
              <a:defRPr/>
            </a:pPr>
            <a:endParaRPr lang="nl-NL" altLang="nl-NL" sz="2400" b="1" i="1" dirty="0">
              <a:solidFill>
                <a:schemeClr val="tx1">
                  <a:lumMod val="85000"/>
                  <a:lumOff val="15000"/>
                </a:schemeClr>
              </a:solidFill>
            </a:endParaRPr>
          </a:p>
          <a:p>
            <a:pPr eaLnBrk="1" hangingPunct="1">
              <a:buFont typeface="Arial" charset="0"/>
              <a:buChar char="•"/>
              <a:defRPr/>
            </a:pPr>
            <a:r>
              <a:rPr lang="nl-NL" altLang="nl-NL" sz="2400" b="1" i="1" dirty="0">
                <a:solidFill>
                  <a:schemeClr val="bg1"/>
                </a:solidFill>
              </a:rPr>
              <a:t>Oliver Rackham</a:t>
            </a:r>
          </a:p>
          <a:p>
            <a:pPr eaLnBrk="1" hangingPunct="1">
              <a:buFont typeface="Arial" charset="0"/>
              <a:buChar char="•"/>
              <a:defRPr/>
            </a:pPr>
            <a:r>
              <a:rPr lang="nl-NL" altLang="nl-NL" sz="2400" dirty="0">
                <a:solidFill>
                  <a:schemeClr val="bg1"/>
                </a:solidFill>
              </a:rPr>
              <a:t>Geschiedenis van het landschap en oude bossen</a:t>
            </a:r>
          </a:p>
          <a:p>
            <a:pPr eaLnBrk="1" hangingPunct="1">
              <a:buFont typeface="Arial" charset="0"/>
              <a:buChar char="•"/>
              <a:defRPr/>
            </a:pPr>
            <a:endParaRPr lang="nl-NL" altLang="nl-NL" dirty="0"/>
          </a:p>
          <a:p>
            <a:pPr eaLnBrk="1" hangingPunct="1">
              <a:buFont typeface="Arial" charset="0"/>
              <a:buChar char="•"/>
              <a:defRPr/>
            </a:pPr>
            <a:r>
              <a:rPr lang="nl-NL" altLang="nl-NL" sz="2000" b="1" i="1" dirty="0">
                <a:solidFill>
                  <a:schemeClr val="bg1"/>
                </a:solidFill>
              </a:rPr>
              <a:t>George Peterken</a:t>
            </a:r>
          </a:p>
          <a:p>
            <a:pPr eaLnBrk="1" hangingPunct="1">
              <a:buFont typeface="Arial" charset="0"/>
              <a:buChar char="•"/>
              <a:defRPr/>
            </a:pPr>
            <a:r>
              <a:rPr lang="nl-NL" altLang="nl-NL" sz="2000" dirty="0">
                <a:solidFill>
                  <a:schemeClr val="bg1"/>
                </a:solidFill>
              </a:rPr>
              <a:t>opzet Ancient Woodland Inventory (1981 - 1994)</a:t>
            </a:r>
          </a:p>
          <a:p>
            <a:pPr eaLnBrk="1" hangingPunct="1">
              <a:buFont typeface="Arial" charset="0"/>
              <a:buChar char="•"/>
              <a:defRPr/>
            </a:pPr>
            <a:r>
              <a:rPr lang="nl-NL" altLang="nl-NL" sz="2000" dirty="0">
                <a:solidFill>
                  <a:schemeClr val="bg1"/>
                </a:solidFill>
              </a:rPr>
              <a:t>2</a:t>
            </a:r>
            <a:r>
              <a:rPr lang="nl-NL" altLang="nl-NL" sz="2000" baseline="30000" dirty="0">
                <a:solidFill>
                  <a:schemeClr val="bg1"/>
                </a:solidFill>
              </a:rPr>
              <a:t>e</a:t>
            </a:r>
            <a:r>
              <a:rPr lang="nl-NL" altLang="nl-NL" sz="2000" dirty="0">
                <a:solidFill>
                  <a:schemeClr val="bg1"/>
                </a:solidFill>
              </a:rPr>
              <a:t> ronde ZO Engeland:</a:t>
            </a:r>
            <a:r>
              <a:rPr lang="nl-NL" altLang="nl-NL" sz="1600" dirty="0">
                <a:solidFill>
                  <a:schemeClr val="bg1"/>
                </a:solidFill>
              </a:rPr>
              <a:t>2004 - 2011</a:t>
            </a:r>
            <a:r>
              <a:rPr lang="nl-NL" altLang="nl-NL" sz="1600" dirty="0">
                <a:solidFill>
                  <a:schemeClr val="bg1"/>
                </a:solidFill>
                <a:sym typeface="Wingdings" panose="05000000000000000000" pitchFamily="2" charset="2"/>
              </a:rPr>
              <a:t></a:t>
            </a:r>
            <a:endParaRPr lang="nl-NL" altLang="nl-NL" sz="1600" dirty="0">
              <a:solidFill>
                <a:schemeClr val="bg1"/>
              </a:solidFill>
            </a:endParaRPr>
          </a:p>
          <a:p>
            <a:pPr marL="0" indent="0">
              <a:buNone/>
              <a:defRPr/>
            </a:pPr>
            <a:endParaRPr lang="nl-NL" altLang="nl-NL" dirty="0" smtClean="0"/>
          </a:p>
          <a:p>
            <a:pPr eaLnBrk="1" hangingPunct="1">
              <a:buFont typeface="Arial" charset="0"/>
              <a:buChar char="•"/>
              <a:defRPr/>
            </a:pPr>
            <a:endParaRPr lang="nl-NL" altLang="nl-NL" dirty="0" smtClean="0"/>
          </a:p>
        </p:txBody>
      </p:sp>
      <p:pic>
        <p:nvPicPr>
          <p:cNvPr id="10" name="Afbeelding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6216" y="1268413"/>
            <a:ext cx="7528560" cy="4887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el 2"/>
          <p:cNvSpPr>
            <a:spLocks noGrp="1"/>
          </p:cNvSpPr>
          <p:nvPr>
            <p:ph type="title"/>
          </p:nvPr>
        </p:nvSpPr>
        <p:spPr>
          <a:xfrm>
            <a:off x="838200" y="365125"/>
            <a:ext cx="5507736" cy="1325563"/>
          </a:xfrm>
        </p:spPr>
        <p:txBody>
          <a:bodyPr>
            <a:normAutofit/>
          </a:bodyPr>
          <a:lstStyle/>
          <a:p>
            <a:r>
              <a:rPr lang="nl-NL" sz="2800" dirty="0" smtClean="0">
                <a:solidFill>
                  <a:srgbClr val="768828"/>
                </a:solidFill>
              </a:rPr>
              <a:t>Hakhout met enkele overstaanders</a:t>
            </a:r>
            <a:endParaRPr lang="nl-NL" sz="2800" dirty="0">
              <a:solidFill>
                <a:srgbClr val="768828"/>
              </a:solidFill>
            </a:endParaRPr>
          </a:p>
        </p:txBody>
      </p:sp>
      <p:sp>
        <p:nvSpPr>
          <p:cNvPr id="6" name="Tekstvak 5"/>
          <p:cNvSpPr txBox="1"/>
          <p:nvPr/>
        </p:nvSpPr>
        <p:spPr>
          <a:xfrm>
            <a:off x="8756904" y="5135563"/>
            <a:ext cx="1764792" cy="584775"/>
          </a:xfrm>
          <a:prstGeom prst="rect">
            <a:avLst/>
          </a:prstGeom>
          <a:noFill/>
        </p:spPr>
        <p:txBody>
          <a:bodyPr wrap="square" rtlCol="0">
            <a:spAutoFit/>
          </a:bodyPr>
          <a:lstStyle/>
          <a:p>
            <a:r>
              <a:rPr lang="nl-NL" sz="1600" dirty="0" smtClean="0"/>
              <a:t>Bron: </a:t>
            </a:r>
          </a:p>
          <a:p>
            <a:r>
              <a:rPr lang="nl-NL" sz="1600" dirty="0" smtClean="0"/>
              <a:t>Piet Bremer</a:t>
            </a:r>
            <a:endParaRPr lang="nl-NL" sz="1600" dirty="0"/>
          </a:p>
        </p:txBody>
      </p:sp>
    </p:spTree>
    <p:extLst>
      <p:ext uri="{BB962C8B-B14F-4D97-AF65-F5344CB8AC3E}">
        <p14:creationId xmlns:p14="http://schemas.microsoft.com/office/powerpoint/2010/main" val="33291527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4" descr="DSCN3935"/>
          <p:cNvPicPr>
            <a:picLocks noChangeAspect="1" noChangeArrowheads="1"/>
          </p:cNvPicPr>
          <p:nvPr/>
        </p:nvPicPr>
        <p:blipFill>
          <a:blip r:embed="rId2" cstate="print"/>
          <a:srcRect/>
          <a:stretch>
            <a:fillRect/>
          </a:stretch>
        </p:blipFill>
        <p:spPr bwMode="auto">
          <a:xfrm>
            <a:off x="1524000" y="929335"/>
            <a:ext cx="7967472" cy="5577231"/>
          </a:xfrm>
          <a:prstGeom prst="rect">
            <a:avLst/>
          </a:prstGeom>
          <a:noFill/>
          <a:ln w="9525">
            <a:noFill/>
            <a:miter lim="800000"/>
            <a:headEnd/>
            <a:tailEnd/>
          </a:ln>
        </p:spPr>
      </p:pic>
      <p:sp>
        <p:nvSpPr>
          <p:cNvPr id="192514" name="Text Box 3"/>
          <p:cNvSpPr txBox="1">
            <a:spLocks noChangeArrowheads="1"/>
          </p:cNvSpPr>
          <p:nvPr/>
        </p:nvSpPr>
        <p:spPr bwMode="auto">
          <a:xfrm>
            <a:off x="1703388" y="0"/>
            <a:ext cx="4176712" cy="369332"/>
          </a:xfrm>
          <a:prstGeom prst="rect">
            <a:avLst/>
          </a:prstGeom>
          <a:noFill/>
          <a:ln w="9525">
            <a:noFill/>
            <a:miter lim="800000"/>
            <a:headEnd/>
            <a:tailEnd/>
          </a:ln>
        </p:spPr>
        <p:txBody>
          <a:bodyPr>
            <a:spAutoFit/>
          </a:bodyPr>
          <a:lstStyle/>
          <a:p>
            <a:pPr>
              <a:spcBef>
                <a:spcPct val="50000"/>
              </a:spcBef>
            </a:pPr>
            <a:endParaRPr lang="nl-NL"/>
          </a:p>
        </p:txBody>
      </p:sp>
      <p:sp>
        <p:nvSpPr>
          <p:cNvPr id="5" name="Titel 2"/>
          <p:cNvSpPr txBox="1">
            <a:spLocks/>
          </p:cNvSpPr>
          <p:nvPr/>
        </p:nvSpPr>
        <p:spPr>
          <a:xfrm>
            <a:off x="1524000" y="365125"/>
            <a:ext cx="5507736" cy="56421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800" dirty="0" smtClean="0">
                <a:solidFill>
                  <a:srgbClr val="768828"/>
                </a:solidFill>
              </a:rPr>
              <a:t>Hakhout zonder overstaanders</a:t>
            </a:r>
            <a:endParaRPr lang="nl-NL" sz="2800" dirty="0">
              <a:solidFill>
                <a:srgbClr val="768828"/>
              </a:solidFill>
            </a:endParaRPr>
          </a:p>
        </p:txBody>
      </p:sp>
    </p:spTree>
    <p:extLst>
      <p:ext uri="{BB962C8B-B14F-4D97-AF65-F5344CB8AC3E}">
        <p14:creationId xmlns:p14="http://schemas.microsoft.com/office/powerpoint/2010/main" val="11107723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5"/>
          <p:cNvSpPr txBox="1">
            <a:spLocks noGrp="1" noChangeArrowheads="1"/>
          </p:cNvSpPr>
          <p:nvPr/>
        </p:nvSpPr>
        <p:spPr bwMode="auto">
          <a:xfrm>
            <a:off x="1703388" y="6381750"/>
            <a:ext cx="6767512" cy="287338"/>
          </a:xfrm>
          <a:prstGeom prst="rect">
            <a:avLst/>
          </a:prstGeom>
          <a:noFill/>
          <a:ln w="9525">
            <a:noFill/>
            <a:miter lim="800000"/>
            <a:headEnd/>
            <a:tailEnd/>
          </a:ln>
        </p:spPr>
        <p:txBody>
          <a:bodyPr/>
          <a:lstStyle/>
          <a:p>
            <a:r>
              <a:rPr lang="nl-NL" sz="1400" b="1">
                <a:solidFill>
                  <a:srgbClr val="85B434"/>
                </a:solidFill>
              </a:rPr>
              <a:t>Boer(en) Landschap CZ Rouveen                      Mijn Streek  -  Mijn Erf</a:t>
            </a:r>
          </a:p>
        </p:txBody>
      </p:sp>
      <p:pic>
        <p:nvPicPr>
          <p:cNvPr id="342020" name="Picture 4" descr="IMG_0020"/>
          <p:cNvPicPr>
            <a:picLocks noChangeAspect="1" noChangeArrowheads="1"/>
          </p:cNvPicPr>
          <p:nvPr/>
        </p:nvPicPr>
        <p:blipFill>
          <a:blip r:embed="rId2" cstate="print"/>
          <a:srcRect/>
          <a:stretch>
            <a:fillRect/>
          </a:stretch>
        </p:blipFill>
        <p:spPr bwMode="auto">
          <a:xfrm>
            <a:off x="1324769" y="576708"/>
            <a:ext cx="9324975" cy="6994525"/>
          </a:xfrm>
          <a:prstGeom prst="rect">
            <a:avLst/>
          </a:prstGeom>
          <a:noFill/>
          <a:ln w="9525">
            <a:noFill/>
            <a:miter lim="800000"/>
            <a:headEnd/>
            <a:tailEnd/>
          </a:ln>
        </p:spPr>
      </p:pic>
      <p:pic>
        <p:nvPicPr>
          <p:cNvPr id="582661" name="Picture 5"/>
          <p:cNvPicPr>
            <a:picLocks noChangeAspect="1" noChangeArrowheads="1"/>
          </p:cNvPicPr>
          <p:nvPr/>
        </p:nvPicPr>
        <p:blipFill>
          <a:blip r:embed="rId3" cstate="print"/>
          <a:srcRect l="27319" t="-587" b="50803"/>
          <a:stretch>
            <a:fillRect/>
          </a:stretch>
        </p:blipFill>
        <p:spPr bwMode="auto">
          <a:xfrm>
            <a:off x="4943476" y="3284538"/>
            <a:ext cx="2087563" cy="1928812"/>
          </a:xfrm>
          <a:prstGeom prst="rect">
            <a:avLst/>
          </a:prstGeom>
          <a:noFill/>
          <a:ln w="9525">
            <a:noFill/>
            <a:miter lim="800000"/>
            <a:headEnd/>
            <a:tailEnd/>
          </a:ln>
        </p:spPr>
      </p:pic>
      <p:pic>
        <p:nvPicPr>
          <p:cNvPr id="582662" name="Picture 6"/>
          <p:cNvPicPr>
            <a:picLocks noChangeAspect="1" noChangeArrowheads="1"/>
          </p:cNvPicPr>
          <p:nvPr/>
        </p:nvPicPr>
        <p:blipFill>
          <a:blip r:embed="rId4" cstate="print"/>
          <a:srcRect l="34219" t="20212" r="35234" b="62743"/>
          <a:stretch>
            <a:fillRect/>
          </a:stretch>
        </p:blipFill>
        <p:spPr bwMode="auto">
          <a:xfrm>
            <a:off x="7175501" y="4292600"/>
            <a:ext cx="3567113" cy="2808288"/>
          </a:xfrm>
          <a:prstGeom prst="rect">
            <a:avLst/>
          </a:prstGeom>
          <a:noFill/>
          <a:ln w="9525">
            <a:noFill/>
            <a:miter lim="800000"/>
            <a:headEnd/>
            <a:tailEnd/>
          </a:ln>
        </p:spPr>
      </p:pic>
      <p:pic>
        <p:nvPicPr>
          <p:cNvPr id="582663" name="Picture 7"/>
          <p:cNvPicPr>
            <a:picLocks noChangeAspect="1" noChangeArrowheads="1"/>
          </p:cNvPicPr>
          <p:nvPr/>
        </p:nvPicPr>
        <p:blipFill>
          <a:blip r:embed="rId5" cstate="print"/>
          <a:srcRect l="31604" t="4018" r="2747"/>
          <a:stretch>
            <a:fillRect/>
          </a:stretch>
        </p:blipFill>
        <p:spPr bwMode="auto">
          <a:xfrm>
            <a:off x="1524000" y="4241800"/>
            <a:ext cx="3276600" cy="2819400"/>
          </a:xfrm>
          <a:prstGeom prst="rect">
            <a:avLst/>
          </a:prstGeom>
          <a:noFill/>
          <a:ln w="9525">
            <a:noFill/>
            <a:miter lim="800000"/>
            <a:headEnd/>
            <a:tailEnd/>
          </a:ln>
        </p:spPr>
      </p:pic>
      <p:pic>
        <p:nvPicPr>
          <p:cNvPr id="582664" name="Picture 8"/>
          <p:cNvPicPr>
            <a:picLocks noChangeAspect="1" noChangeArrowheads="1"/>
          </p:cNvPicPr>
          <p:nvPr/>
        </p:nvPicPr>
        <p:blipFill>
          <a:blip r:embed="rId6" cstate="print"/>
          <a:srcRect l="18808" t="1277" r="11235" b="71574"/>
          <a:stretch>
            <a:fillRect/>
          </a:stretch>
        </p:blipFill>
        <p:spPr bwMode="auto">
          <a:xfrm>
            <a:off x="4800600" y="5516564"/>
            <a:ext cx="2520950" cy="1595437"/>
          </a:xfrm>
          <a:prstGeom prst="rect">
            <a:avLst/>
          </a:prstGeom>
          <a:noFill/>
          <a:ln w="9525">
            <a:noFill/>
            <a:miter lim="800000"/>
            <a:headEnd/>
            <a:tailEnd/>
          </a:ln>
        </p:spPr>
      </p:pic>
      <p:sp>
        <p:nvSpPr>
          <p:cNvPr id="342018" name="Rectangle 2"/>
          <p:cNvSpPr>
            <a:spLocks noGrp="1" noChangeArrowheads="1"/>
          </p:cNvSpPr>
          <p:nvPr>
            <p:ph type="title" idx="4294967295"/>
          </p:nvPr>
        </p:nvSpPr>
        <p:spPr>
          <a:xfrm>
            <a:off x="7683564" y="576708"/>
            <a:ext cx="3883596" cy="715486"/>
          </a:xfrm>
        </p:spPr>
        <p:txBody>
          <a:bodyPr>
            <a:normAutofit/>
          </a:bodyPr>
          <a:lstStyle/>
          <a:p>
            <a:r>
              <a:rPr lang="nl-NL" sz="2400" dirty="0" smtClean="0">
                <a:solidFill>
                  <a:srgbClr val="768828"/>
                </a:solidFill>
              </a:rPr>
              <a:t>Hakhoutbos vlak na de kap</a:t>
            </a:r>
          </a:p>
        </p:txBody>
      </p:sp>
    </p:spTree>
    <p:extLst>
      <p:ext uri="{BB962C8B-B14F-4D97-AF65-F5344CB8AC3E}">
        <p14:creationId xmlns:p14="http://schemas.microsoft.com/office/powerpoint/2010/main" val="2052756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2661"/>
                                        </p:tgtEl>
                                        <p:attrNameLst>
                                          <p:attrName>style.visibility</p:attrName>
                                        </p:attrNameLst>
                                      </p:cBhvr>
                                      <p:to>
                                        <p:strVal val="visible"/>
                                      </p:to>
                                    </p:set>
                                    <p:animEffect transition="in" filter="fade">
                                      <p:cBhvr>
                                        <p:cTn id="7" dur="2000"/>
                                        <p:tgtEl>
                                          <p:spTgt spid="5826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2664"/>
                                        </p:tgtEl>
                                        <p:attrNameLst>
                                          <p:attrName>style.visibility</p:attrName>
                                        </p:attrNameLst>
                                      </p:cBhvr>
                                      <p:to>
                                        <p:strVal val="visible"/>
                                      </p:to>
                                    </p:set>
                                    <p:animEffect transition="in" filter="fade">
                                      <p:cBhvr>
                                        <p:cTn id="12" dur="2000"/>
                                        <p:tgtEl>
                                          <p:spTgt spid="58266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8266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826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5"/>
          <p:cNvSpPr txBox="1">
            <a:spLocks noGrp="1" noChangeArrowheads="1"/>
          </p:cNvSpPr>
          <p:nvPr/>
        </p:nvSpPr>
        <p:spPr bwMode="auto">
          <a:xfrm>
            <a:off x="1703388" y="6381750"/>
            <a:ext cx="6767512" cy="287338"/>
          </a:xfrm>
          <a:prstGeom prst="rect">
            <a:avLst/>
          </a:prstGeom>
          <a:noFill/>
          <a:ln w="9525">
            <a:noFill/>
            <a:miter lim="800000"/>
            <a:headEnd/>
            <a:tailEnd/>
          </a:ln>
        </p:spPr>
        <p:txBody>
          <a:bodyPr/>
          <a:lstStyle/>
          <a:p>
            <a:r>
              <a:rPr lang="nl-NL" sz="1400" b="1">
                <a:solidFill>
                  <a:srgbClr val="85B434"/>
                </a:solidFill>
              </a:rPr>
              <a:t>Boer(en) Landschap CZ Rouveen                      Mijn Streek  -  Mijn Erf</a:t>
            </a:r>
          </a:p>
        </p:txBody>
      </p:sp>
      <p:pic>
        <p:nvPicPr>
          <p:cNvPr id="345092" name="Picture 4" descr="IMG_0010"/>
          <p:cNvPicPr>
            <a:picLocks noChangeAspect="1" noChangeArrowheads="1"/>
          </p:cNvPicPr>
          <p:nvPr/>
        </p:nvPicPr>
        <p:blipFill>
          <a:blip r:embed="rId2" cstate="print"/>
          <a:srcRect/>
          <a:stretch>
            <a:fillRect/>
          </a:stretch>
        </p:blipFill>
        <p:spPr bwMode="auto">
          <a:xfrm>
            <a:off x="1021080" y="516502"/>
            <a:ext cx="8433816" cy="6152586"/>
          </a:xfrm>
          <a:prstGeom prst="rect">
            <a:avLst/>
          </a:prstGeom>
          <a:noFill/>
          <a:ln w="9525">
            <a:noFill/>
            <a:miter lim="800000"/>
            <a:headEnd/>
            <a:tailEnd/>
          </a:ln>
        </p:spPr>
      </p:pic>
      <p:sp>
        <p:nvSpPr>
          <p:cNvPr id="345090" name="Rectangle 2"/>
          <p:cNvSpPr>
            <a:spLocks noGrp="1" noChangeArrowheads="1"/>
          </p:cNvSpPr>
          <p:nvPr>
            <p:ph type="title" idx="4294967295"/>
          </p:nvPr>
        </p:nvSpPr>
        <p:spPr>
          <a:xfrm>
            <a:off x="6845808" y="1124077"/>
            <a:ext cx="4849368" cy="723011"/>
          </a:xfrm>
        </p:spPr>
        <p:txBody>
          <a:bodyPr>
            <a:normAutofit fontScale="90000"/>
          </a:bodyPr>
          <a:lstStyle/>
          <a:p>
            <a:r>
              <a:rPr lang="nl-NL" sz="2400" dirty="0" smtClean="0">
                <a:solidFill>
                  <a:srgbClr val="768828"/>
                </a:solidFill>
              </a:rPr>
              <a:t>Hakhoutbos in het eerste groeiseizoen</a:t>
            </a:r>
          </a:p>
        </p:txBody>
      </p:sp>
    </p:spTree>
    <p:extLst>
      <p:ext uri="{BB962C8B-B14F-4D97-AF65-F5344CB8AC3E}">
        <p14:creationId xmlns:p14="http://schemas.microsoft.com/office/powerpoint/2010/main" val="30719296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5"/>
          <p:cNvSpPr txBox="1">
            <a:spLocks noGrp="1" noChangeArrowheads="1"/>
          </p:cNvSpPr>
          <p:nvPr/>
        </p:nvSpPr>
        <p:spPr bwMode="auto">
          <a:xfrm>
            <a:off x="1703388" y="6381750"/>
            <a:ext cx="6767512" cy="287338"/>
          </a:xfrm>
          <a:prstGeom prst="rect">
            <a:avLst/>
          </a:prstGeom>
          <a:noFill/>
          <a:ln w="9525">
            <a:noFill/>
            <a:miter lim="800000"/>
            <a:headEnd/>
            <a:tailEnd/>
          </a:ln>
        </p:spPr>
        <p:txBody>
          <a:bodyPr/>
          <a:lstStyle/>
          <a:p>
            <a:r>
              <a:rPr lang="nl-NL" sz="1400" b="1">
                <a:solidFill>
                  <a:srgbClr val="85B434"/>
                </a:solidFill>
              </a:rPr>
              <a:t>Boer(en) Landschap CZ Rouveen                      Mijn Streek  -  Mijn Erf</a:t>
            </a:r>
          </a:p>
        </p:txBody>
      </p:sp>
      <p:sp>
        <p:nvSpPr>
          <p:cNvPr id="346114" name="Tijdelijke aanduiding voor voettekst 3"/>
          <p:cNvSpPr txBox="1">
            <a:spLocks noGrp="1"/>
          </p:cNvSpPr>
          <p:nvPr/>
        </p:nvSpPr>
        <p:spPr bwMode="auto">
          <a:xfrm>
            <a:off x="1703388" y="6381750"/>
            <a:ext cx="6767512" cy="287338"/>
          </a:xfrm>
          <a:prstGeom prst="rect">
            <a:avLst/>
          </a:prstGeom>
          <a:noFill/>
          <a:ln w="9525">
            <a:noFill/>
            <a:miter lim="800000"/>
            <a:headEnd/>
            <a:tailEnd/>
          </a:ln>
        </p:spPr>
        <p:txBody>
          <a:bodyPr/>
          <a:lstStyle/>
          <a:p>
            <a:r>
              <a:rPr lang="nl-NL" sz="1400" b="1">
                <a:solidFill>
                  <a:srgbClr val="85B434"/>
                </a:solidFill>
              </a:rPr>
              <a:t>Landschapsbeheer</a:t>
            </a:r>
          </a:p>
        </p:txBody>
      </p:sp>
      <p:sp>
        <p:nvSpPr>
          <p:cNvPr id="98307" name="Tijdelijke aanduiding voor dianummer 4"/>
          <p:cNvSpPr txBox="1">
            <a:spLocks noGrp="1"/>
          </p:cNvSpPr>
          <p:nvPr/>
        </p:nvSpPr>
        <p:spPr bwMode="auto">
          <a:xfrm>
            <a:off x="9398001" y="6389688"/>
            <a:ext cx="1090613" cy="279400"/>
          </a:xfrm>
          <a:prstGeom prst="rect">
            <a:avLst/>
          </a:prstGeom>
          <a:noFill/>
          <a:ln>
            <a:miter lim="800000"/>
            <a:headEnd/>
            <a:tailEnd/>
          </a:ln>
        </p:spPr>
        <p:txBody>
          <a:bodyPr/>
          <a:lstStyle/>
          <a:p>
            <a:pPr algn="r">
              <a:defRPr/>
            </a:pPr>
            <a:fld id="{EF312BF1-0259-4795-9341-3341D4946274}" type="slidenum">
              <a:rPr lang="nl-NL" sz="1400" b="1">
                <a:solidFill>
                  <a:srgbClr val="85B434"/>
                </a:solidFill>
              </a:rPr>
              <a:pPr algn="r">
                <a:defRPr/>
              </a:pPr>
              <a:t>17</a:t>
            </a:fld>
            <a:endParaRPr lang="nl-NL" sz="1400" b="1">
              <a:solidFill>
                <a:srgbClr val="85B434"/>
              </a:solidFill>
            </a:endParaRPr>
          </a:p>
        </p:txBody>
      </p:sp>
      <p:pic>
        <p:nvPicPr>
          <p:cNvPr id="346117" name="Picture 4" descr="DSCN2789"/>
          <p:cNvPicPr>
            <a:picLocks noChangeAspect="1" noChangeArrowheads="1"/>
          </p:cNvPicPr>
          <p:nvPr/>
        </p:nvPicPr>
        <p:blipFill>
          <a:blip r:embed="rId2" cstate="print"/>
          <a:srcRect/>
          <a:stretch>
            <a:fillRect/>
          </a:stretch>
        </p:blipFill>
        <p:spPr bwMode="auto">
          <a:xfrm>
            <a:off x="1341152" y="979996"/>
            <a:ext cx="8552656" cy="5617688"/>
          </a:xfrm>
          <a:prstGeom prst="rect">
            <a:avLst/>
          </a:prstGeom>
          <a:noFill/>
          <a:ln w="9525">
            <a:noFill/>
            <a:miter lim="800000"/>
            <a:headEnd/>
            <a:tailEnd/>
          </a:ln>
        </p:spPr>
      </p:pic>
      <p:sp>
        <p:nvSpPr>
          <p:cNvPr id="346116" name="Rectangle 2"/>
          <p:cNvSpPr>
            <a:spLocks noGrp="1" noChangeArrowheads="1"/>
          </p:cNvSpPr>
          <p:nvPr>
            <p:ph type="title" idx="4294967295"/>
          </p:nvPr>
        </p:nvSpPr>
        <p:spPr>
          <a:xfrm>
            <a:off x="1341152" y="292609"/>
            <a:ext cx="5003800" cy="549275"/>
          </a:xfrm>
        </p:spPr>
        <p:txBody>
          <a:bodyPr>
            <a:noAutofit/>
          </a:bodyPr>
          <a:lstStyle/>
          <a:p>
            <a:r>
              <a:rPr lang="nl-NL" sz="2400" dirty="0" smtClean="0">
                <a:solidFill>
                  <a:srgbClr val="768828"/>
                </a:solidFill>
              </a:rPr>
              <a:t>In het tweede groeiseizoen weer gevarieerd en structuurrijk </a:t>
            </a:r>
          </a:p>
        </p:txBody>
      </p:sp>
    </p:spTree>
    <p:extLst>
      <p:ext uri="{BB962C8B-B14F-4D97-AF65-F5344CB8AC3E}">
        <p14:creationId xmlns:p14="http://schemas.microsoft.com/office/powerpoint/2010/main" val="7055858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sp>
        <p:nvSpPr>
          <p:cNvPr id="3" name="Tijdelijke aanduiding voor tekst 2"/>
          <p:cNvSpPr>
            <a:spLocks noGrp="1"/>
          </p:cNvSpPr>
          <p:nvPr>
            <p:ph type="body" sz="quarter" idx="13"/>
          </p:nvPr>
        </p:nvSpPr>
        <p:spPr/>
        <p:txBody>
          <a:bodyPr/>
          <a:lstStyle/>
          <a:p>
            <a:endParaRPr lang="nl-NL"/>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0647"/>
            <a:ext cx="9600237" cy="7194557"/>
          </a:xfrm>
          <a:prstGeom prst="rect">
            <a:avLst/>
          </a:prstGeom>
        </p:spPr>
      </p:pic>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0736" y="-302838"/>
            <a:ext cx="6451264" cy="4834671"/>
          </a:xfrm>
          <a:prstGeom prst="rect">
            <a:avLst/>
          </a:prstGeom>
        </p:spPr>
      </p:pic>
      <p:pic>
        <p:nvPicPr>
          <p:cNvPr id="6" name="Afbeelding 5"/>
          <p:cNvPicPr>
            <a:picLocks noChangeAspect="1"/>
          </p:cNvPicPr>
          <p:nvPr/>
        </p:nvPicPr>
        <p:blipFill rotWithShape="1">
          <a:blip r:embed="rId5">
            <a:extLst>
              <a:ext uri="{28A0092B-C50C-407E-A947-70E740481C1C}">
                <a14:useLocalDpi xmlns:a14="http://schemas.microsoft.com/office/drawing/2010/main" val="0"/>
              </a:ext>
            </a:extLst>
          </a:blip>
          <a:srcRect l="15408"/>
          <a:stretch/>
        </p:blipFill>
        <p:spPr>
          <a:xfrm>
            <a:off x="0" y="3578075"/>
            <a:ext cx="4976446" cy="3135835"/>
          </a:xfrm>
          <a:prstGeom prst="rect">
            <a:avLst/>
          </a:prstGeom>
        </p:spPr>
      </p:pic>
      <p:pic>
        <p:nvPicPr>
          <p:cNvPr id="7" name="Afbeelding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76446" y="3577331"/>
            <a:ext cx="4623791" cy="3136579"/>
          </a:xfrm>
          <a:prstGeom prst="rect">
            <a:avLst/>
          </a:prstGeom>
        </p:spPr>
      </p:pic>
      <p:sp>
        <p:nvSpPr>
          <p:cNvPr id="8" name="Tekstvak 7"/>
          <p:cNvSpPr txBox="1"/>
          <p:nvPr/>
        </p:nvSpPr>
        <p:spPr>
          <a:xfrm>
            <a:off x="8254545" y="-4207"/>
            <a:ext cx="1764792" cy="369332"/>
          </a:xfrm>
          <a:prstGeom prst="rect">
            <a:avLst/>
          </a:prstGeom>
          <a:noFill/>
        </p:spPr>
        <p:txBody>
          <a:bodyPr wrap="square" rtlCol="0">
            <a:spAutoFit/>
          </a:bodyPr>
          <a:lstStyle/>
          <a:p>
            <a:r>
              <a:rPr lang="nl-NL" dirty="0" smtClean="0">
                <a:solidFill>
                  <a:srgbClr val="768828"/>
                </a:solidFill>
              </a:rPr>
              <a:t>Eiken hakhout</a:t>
            </a:r>
          </a:p>
        </p:txBody>
      </p:sp>
      <p:sp>
        <p:nvSpPr>
          <p:cNvPr id="9" name="Tekstvak 1"/>
          <p:cNvSpPr txBox="1">
            <a:spLocks noChangeArrowheads="1"/>
          </p:cNvSpPr>
          <p:nvPr/>
        </p:nvSpPr>
        <p:spPr bwMode="auto">
          <a:xfrm>
            <a:off x="0" y="2501731"/>
            <a:ext cx="38163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2800" dirty="0" smtClean="0">
                <a:solidFill>
                  <a:schemeClr val="bg1"/>
                </a:solidFill>
              </a:rPr>
              <a:t>Hakhoutvormen in verschillende stadia</a:t>
            </a:r>
            <a:endParaRPr lang="nl-NL" altLang="nl-NL" sz="2800" dirty="0">
              <a:solidFill>
                <a:schemeClr val="bg1"/>
              </a:solidFill>
            </a:endParaRPr>
          </a:p>
        </p:txBody>
      </p:sp>
    </p:spTree>
    <p:extLst>
      <p:ext uri="{BB962C8B-B14F-4D97-AF65-F5344CB8AC3E}">
        <p14:creationId xmlns:p14="http://schemas.microsoft.com/office/powerpoint/2010/main" val="5612368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Tijdelijke aanduiding voor inhoud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5407" y="304557"/>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Afbeelding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0841" y="3233738"/>
            <a:ext cx="4832350" cy="362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kstvak 5"/>
          <p:cNvSpPr txBox="1">
            <a:spLocks noChangeArrowheads="1"/>
          </p:cNvSpPr>
          <p:nvPr/>
        </p:nvSpPr>
        <p:spPr bwMode="auto">
          <a:xfrm>
            <a:off x="5628422" y="349130"/>
            <a:ext cx="3313112"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800" dirty="0">
                <a:solidFill>
                  <a:schemeClr val="bg1"/>
                </a:solidFill>
              </a:rPr>
              <a:t>Nu afzetten na 10 jaar</a:t>
            </a:r>
          </a:p>
          <a:p>
            <a:pPr eaLnBrk="1" hangingPunct="1">
              <a:spcBef>
                <a:spcPct val="0"/>
              </a:spcBef>
              <a:buFontTx/>
              <a:buNone/>
            </a:pPr>
            <a:r>
              <a:rPr lang="nl-NL" altLang="nl-NL" sz="1800" dirty="0">
                <a:solidFill>
                  <a:schemeClr val="bg1"/>
                </a:solidFill>
              </a:rPr>
              <a:t>Hoe hoog</a:t>
            </a:r>
          </a:p>
          <a:p>
            <a:pPr eaLnBrk="1" hangingPunct="1">
              <a:spcBef>
                <a:spcPct val="0"/>
              </a:spcBef>
              <a:buFontTx/>
              <a:buNone/>
            </a:pPr>
            <a:r>
              <a:rPr lang="nl-NL" altLang="nl-NL" sz="1800" dirty="0">
                <a:solidFill>
                  <a:schemeClr val="bg1"/>
                </a:solidFill>
              </a:rPr>
              <a:t>Hoe beschermen?</a:t>
            </a:r>
          </a:p>
        </p:txBody>
      </p:sp>
      <p:pic>
        <p:nvPicPr>
          <p:cNvPr id="52229" name="Afbeelding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407" y="304557"/>
            <a:ext cx="4372707" cy="327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Rechte verbindingslijn met pijl 7"/>
          <p:cNvCxnSpPr/>
          <p:nvPr/>
        </p:nvCxnSpPr>
        <p:spPr>
          <a:xfrm flipH="1">
            <a:off x="4762508" y="1362931"/>
            <a:ext cx="1908175" cy="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 name="Tekstvak 1"/>
          <p:cNvSpPr txBox="1"/>
          <p:nvPr/>
        </p:nvSpPr>
        <p:spPr>
          <a:xfrm>
            <a:off x="10241280" y="5074920"/>
            <a:ext cx="1764792" cy="646331"/>
          </a:xfrm>
          <a:prstGeom prst="rect">
            <a:avLst/>
          </a:prstGeom>
          <a:noFill/>
        </p:spPr>
        <p:txBody>
          <a:bodyPr wrap="square" rtlCol="0">
            <a:spAutoFit/>
          </a:bodyPr>
          <a:lstStyle/>
          <a:p>
            <a:r>
              <a:rPr lang="nl-NL" dirty="0" smtClean="0">
                <a:solidFill>
                  <a:srgbClr val="768828"/>
                </a:solidFill>
              </a:rPr>
              <a:t>Bron: </a:t>
            </a:r>
          </a:p>
          <a:p>
            <a:r>
              <a:rPr lang="nl-NL" dirty="0" smtClean="0">
                <a:solidFill>
                  <a:srgbClr val="768828"/>
                </a:solidFill>
              </a:rPr>
              <a:t>Piet Bremer</a:t>
            </a:r>
            <a:endParaRPr lang="nl-NL" dirty="0">
              <a:solidFill>
                <a:srgbClr val="768828"/>
              </a:solidFill>
            </a:endParaRPr>
          </a:p>
        </p:txBody>
      </p:sp>
      <p:sp>
        <p:nvSpPr>
          <p:cNvPr id="9" name="Tekstvak 8"/>
          <p:cNvSpPr txBox="1"/>
          <p:nvPr/>
        </p:nvSpPr>
        <p:spPr>
          <a:xfrm>
            <a:off x="10083191" y="948301"/>
            <a:ext cx="1764792" cy="369332"/>
          </a:xfrm>
          <a:prstGeom prst="rect">
            <a:avLst/>
          </a:prstGeom>
          <a:noFill/>
        </p:spPr>
        <p:txBody>
          <a:bodyPr wrap="square" rtlCol="0">
            <a:spAutoFit/>
          </a:bodyPr>
          <a:lstStyle/>
          <a:p>
            <a:r>
              <a:rPr lang="nl-NL" dirty="0" smtClean="0">
                <a:solidFill>
                  <a:srgbClr val="768828"/>
                </a:solidFill>
              </a:rPr>
              <a:t>Eiken hakhout</a:t>
            </a:r>
          </a:p>
        </p:txBody>
      </p:sp>
    </p:spTree>
    <p:extLst>
      <p:ext uri="{BB962C8B-B14F-4D97-AF65-F5344CB8AC3E}">
        <p14:creationId xmlns:p14="http://schemas.microsoft.com/office/powerpoint/2010/main" val="1177006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9788" y="-1079773"/>
            <a:ext cx="3932237" cy="1600200"/>
          </a:xfrm>
        </p:spPr>
        <p:txBody>
          <a:bodyPr/>
          <a:lstStyle/>
          <a:p>
            <a:r>
              <a:rPr lang="nl-NL" dirty="0" smtClean="0">
                <a:solidFill>
                  <a:srgbClr val="768828"/>
                </a:solidFill>
              </a:rPr>
              <a:t>Inhoud van de cursus</a:t>
            </a:r>
            <a:endParaRPr lang="nl-NL" dirty="0">
              <a:solidFill>
                <a:srgbClr val="768828"/>
              </a:solidFill>
            </a:endParaRPr>
          </a:p>
        </p:txBody>
      </p:sp>
      <p:sp>
        <p:nvSpPr>
          <p:cNvPr id="4" name="Tijdelijke aanduiding voor tekst 3"/>
          <p:cNvSpPr>
            <a:spLocks noGrp="1"/>
          </p:cNvSpPr>
          <p:nvPr>
            <p:ph type="body" sz="half" idx="2"/>
          </p:nvPr>
        </p:nvSpPr>
        <p:spPr>
          <a:xfrm>
            <a:off x="593388" y="661481"/>
            <a:ext cx="5247738" cy="5207507"/>
          </a:xfrm>
        </p:spPr>
        <p:txBody>
          <a:bodyPr>
            <a:normAutofit/>
          </a:bodyPr>
          <a:lstStyle/>
          <a:p>
            <a:pPr marL="285750" indent="-285750">
              <a:buFont typeface="Arial" panose="020B0604020202020204" pitchFamily="34" charset="0"/>
              <a:buChar char="•"/>
            </a:pPr>
            <a:r>
              <a:rPr lang="nl-NL" dirty="0" smtClean="0"/>
              <a:t>13.00 uur: 	Ontvangst en voorstellen</a:t>
            </a:r>
          </a:p>
          <a:p>
            <a:pPr marL="285750" indent="-285750">
              <a:buFont typeface="Arial" panose="020B0604020202020204" pitchFamily="34" charset="0"/>
              <a:buChar char="•"/>
            </a:pPr>
            <a:r>
              <a:rPr lang="nl-NL" dirty="0" smtClean="0"/>
              <a:t>13.15 uur: 	Introductie </a:t>
            </a:r>
          </a:p>
          <a:p>
            <a:r>
              <a:rPr lang="nl-NL" dirty="0" smtClean="0"/>
              <a:t>                           	Theoriegedeelte</a:t>
            </a:r>
          </a:p>
          <a:p>
            <a:r>
              <a:rPr lang="nl-NL" sz="1700" dirty="0" smtClean="0"/>
              <a:t>		- Beschrijving Geriefhoutbosjes</a:t>
            </a:r>
            <a:endParaRPr lang="nl-NL" sz="1700" dirty="0"/>
          </a:p>
          <a:p>
            <a:r>
              <a:rPr lang="nl-NL" sz="1700" dirty="0" smtClean="0"/>
              <a:t>		- Ontstaan </a:t>
            </a:r>
            <a:r>
              <a:rPr lang="nl-NL" sz="1700" dirty="0"/>
              <a:t>, functie vroeger en nu </a:t>
            </a:r>
            <a:endParaRPr lang="nl-NL" sz="1700" dirty="0" smtClean="0"/>
          </a:p>
          <a:p>
            <a:r>
              <a:rPr lang="nl-NL" sz="1700" dirty="0"/>
              <a:t>	</a:t>
            </a:r>
            <a:r>
              <a:rPr lang="nl-NL" sz="1700" dirty="0" smtClean="0"/>
              <a:t>	- Verschillende </a:t>
            </a:r>
            <a:r>
              <a:rPr lang="nl-NL" sz="1700" dirty="0"/>
              <a:t>vormen van </a:t>
            </a:r>
            <a:r>
              <a:rPr lang="nl-NL" sz="1700" dirty="0" smtClean="0"/>
              <a:t>beheer</a:t>
            </a:r>
          </a:p>
          <a:p>
            <a:r>
              <a:rPr lang="nl-NL" sz="1700" dirty="0"/>
              <a:t>	</a:t>
            </a:r>
            <a:r>
              <a:rPr lang="nl-NL" sz="1700" dirty="0" smtClean="0"/>
              <a:t>	- </a:t>
            </a:r>
            <a:r>
              <a:rPr lang="nl-NL" sz="1700" dirty="0"/>
              <a:t>W</a:t>
            </a:r>
            <a:r>
              <a:rPr lang="nl-NL" sz="1700" dirty="0" smtClean="0"/>
              <a:t>at doe ik met welk doel</a:t>
            </a:r>
            <a:endParaRPr lang="nl-NL" sz="1700" dirty="0"/>
          </a:p>
          <a:p>
            <a:r>
              <a:rPr lang="nl-NL" sz="1700" dirty="0" smtClean="0"/>
              <a:t>		- Beheerpakketten </a:t>
            </a:r>
            <a:r>
              <a:rPr lang="nl-NL" sz="1700" dirty="0"/>
              <a:t>en beheer GBD</a:t>
            </a:r>
          </a:p>
          <a:p>
            <a:r>
              <a:rPr lang="nl-NL" sz="1700" dirty="0" smtClean="0"/>
              <a:t>		- Ongewenste </a:t>
            </a:r>
            <a:r>
              <a:rPr lang="nl-NL" sz="1700" dirty="0"/>
              <a:t>soorten</a:t>
            </a:r>
          </a:p>
          <a:p>
            <a:pPr marL="285750" indent="-285750">
              <a:buFont typeface="Arial" panose="020B0604020202020204" pitchFamily="34" charset="0"/>
              <a:buChar char="•"/>
            </a:pPr>
            <a:r>
              <a:rPr lang="nl-NL" dirty="0" smtClean="0"/>
              <a:t>15.45 uur	Koffie/thee</a:t>
            </a:r>
          </a:p>
          <a:p>
            <a:pPr marL="285750" indent="-285750">
              <a:buFont typeface="Arial" panose="020B0604020202020204" pitchFamily="34" charset="0"/>
              <a:buChar char="•"/>
            </a:pPr>
            <a:r>
              <a:rPr lang="nl-NL" dirty="0" smtClean="0"/>
              <a:t>15.00 uur:	</a:t>
            </a:r>
            <a:r>
              <a:rPr lang="nl-NL" dirty="0"/>
              <a:t>V</a:t>
            </a:r>
            <a:r>
              <a:rPr lang="nl-NL" dirty="0" smtClean="0"/>
              <a:t>eldbezoek</a:t>
            </a:r>
          </a:p>
          <a:p>
            <a:pPr marL="285750" indent="-285750">
              <a:buFont typeface="Arial" panose="020B0604020202020204" pitchFamily="34" charset="0"/>
              <a:buChar char="•"/>
            </a:pPr>
            <a:r>
              <a:rPr lang="nl-NL" dirty="0" smtClean="0"/>
              <a:t>17.00 uur:	Vragen/afronding</a:t>
            </a:r>
          </a:p>
          <a:p>
            <a:r>
              <a:rPr lang="nl-NL" dirty="0" smtClean="0"/>
              <a:t>			</a:t>
            </a:r>
          </a:p>
        </p:txBody>
      </p:sp>
      <p:pic>
        <p:nvPicPr>
          <p:cNvPr id="8" name="Afbeelding 7"/>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backgroundMark x1="48515" y1="64356" x2="58581" y2="73102"/>
                        <a14:backgroundMark x1="43729" y1="58251" x2="44554" y2="58251"/>
                      </a14:backgroundRemoval>
                    </a14:imgEffect>
                  </a14:imgLayer>
                </a14:imgProps>
              </a:ext>
              <a:ext uri="{28A0092B-C50C-407E-A947-70E740481C1C}">
                <a14:useLocalDpi xmlns:a14="http://schemas.microsoft.com/office/drawing/2010/main" val="0"/>
              </a:ext>
            </a:extLst>
          </a:blip>
          <a:stretch>
            <a:fillRect/>
          </a:stretch>
        </p:blipFill>
        <p:spPr>
          <a:xfrm>
            <a:off x="11633060" y="6437688"/>
            <a:ext cx="243124" cy="243124"/>
          </a:xfrm>
          <a:prstGeom prst="rect">
            <a:avLst/>
          </a:prstGeom>
        </p:spPr>
      </p:pic>
      <p:pic>
        <p:nvPicPr>
          <p:cNvPr id="6" name="Picture 4" descr="DSCN3935"/>
          <p:cNvPicPr>
            <a:picLocks noChangeAspect="1" noChangeArrowheads="1"/>
          </p:cNvPicPr>
          <p:nvPr/>
        </p:nvPicPr>
        <p:blipFill>
          <a:blip r:embed="rId5" cstate="print"/>
          <a:srcRect/>
          <a:stretch>
            <a:fillRect/>
          </a:stretch>
        </p:blipFill>
        <p:spPr bwMode="auto">
          <a:xfrm>
            <a:off x="6156615" y="1230923"/>
            <a:ext cx="5316004" cy="3721203"/>
          </a:xfrm>
          <a:prstGeom prst="rect">
            <a:avLst/>
          </a:prstGeom>
          <a:noFill/>
          <a:ln w="9525">
            <a:noFill/>
            <a:miter lim="800000"/>
            <a:headEnd/>
            <a:tailEnd/>
          </a:ln>
          <a:effectLst>
            <a:softEdge rad="342900"/>
          </a:effectLst>
        </p:spPr>
      </p:pic>
    </p:spTree>
    <p:extLst>
      <p:ext uri="{BB962C8B-B14F-4D97-AF65-F5344CB8AC3E}">
        <p14:creationId xmlns:p14="http://schemas.microsoft.com/office/powerpoint/2010/main" val="13721919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tekst 2"/>
          <p:cNvSpPr>
            <a:spLocks noGrp="1"/>
          </p:cNvSpPr>
          <p:nvPr>
            <p:ph type="body" sz="quarter" idx="13"/>
          </p:nvPr>
        </p:nvSpPr>
        <p:spPr/>
        <p:txBody>
          <a:bodyPr/>
          <a:lstStyle/>
          <a:p>
            <a:endParaRPr lang="nl-NL" dirty="0"/>
          </a:p>
        </p:txBody>
      </p:sp>
      <p:pic>
        <p:nvPicPr>
          <p:cNvPr id="4" name="Picture 4" descr="DSCN8022"/>
          <p:cNvPicPr>
            <a:picLocks noChangeAspect="1" noChangeArrowheads="1"/>
          </p:cNvPicPr>
          <p:nvPr/>
        </p:nvPicPr>
        <p:blipFill rotWithShape="1">
          <a:blip r:embed="rId2" cstate="print"/>
          <a:srcRect l="19994"/>
          <a:stretch/>
        </p:blipFill>
        <p:spPr bwMode="auto">
          <a:xfrm>
            <a:off x="1161416" y="857218"/>
            <a:ext cx="4953000" cy="4261520"/>
          </a:xfrm>
          <a:prstGeom prst="rect">
            <a:avLst/>
          </a:prstGeom>
          <a:noFill/>
          <a:ln w="9525">
            <a:noFill/>
            <a:miter lim="800000"/>
            <a:headEnd/>
            <a:tailEnd/>
          </a:ln>
        </p:spPr>
      </p:pic>
      <p:pic>
        <p:nvPicPr>
          <p:cNvPr id="5" name="Picture 5" descr="DSCN4304"/>
          <p:cNvPicPr>
            <a:picLocks noChangeAspect="1" noChangeArrowheads="1"/>
          </p:cNvPicPr>
          <p:nvPr/>
        </p:nvPicPr>
        <p:blipFill>
          <a:blip r:embed="rId3" cstate="print"/>
          <a:srcRect/>
          <a:stretch>
            <a:fillRect/>
          </a:stretch>
        </p:blipFill>
        <p:spPr bwMode="auto">
          <a:xfrm>
            <a:off x="6114417" y="857218"/>
            <a:ext cx="5290573" cy="4261520"/>
          </a:xfrm>
          <a:prstGeom prst="rect">
            <a:avLst/>
          </a:prstGeom>
          <a:noFill/>
          <a:ln w="9525">
            <a:noFill/>
            <a:miter lim="800000"/>
            <a:headEnd/>
            <a:tailEnd/>
          </a:ln>
        </p:spPr>
      </p:pic>
      <p:sp>
        <p:nvSpPr>
          <p:cNvPr id="6" name="Tekstvak 5"/>
          <p:cNvSpPr txBox="1"/>
          <p:nvPr/>
        </p:nvSpPr>
        <p:spPr>
          <a:xfrm>
            <a:off x="1161416" y="487886"/>
            <a:ext cx="3291711" cy="369332"/>
          </a:xfrm>
          <a:prstGeom prst="rect">
            <a:avLst/>
          </a:prstGeom>
          <a:noFill/>
        </p:spPr>
        <p:txBody>
          <a:bodyPr wrap="square" rtlCol="0">
            <a:spAutoFit/>
          </a:bodyPr>
          <a:lstStyle/>
          <a:p>
            <a:r>
              <a:rPr lang="nl-NL" dirty="0" smtClean="0">
                <a:solidFill>
                  <a:srgbClr val="768828"/>
                </a:solidFill>
              </a:rPr>
              <a:t>Eiken hakhout  ( stobbenstoof)</a:t>
            </a:r>
          </a:p>
        </p:txBody>
      </p:sp>
    </p:spTree>
    <p:extLst>
      <p:ext uri="{BB962C8B-B14F-4D97-AF65-F5344CB8AC3E}">
        <p14:creationId xmlns:p14="http://schemas.microsoft.com/office/powerpoint/2010/main" val="10142022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a:srcRect l="9525" t="9066" r="37900" b="15867"/>
          <a:stretch/>
        </p:blipFill>
        <p:spPr>
          <a:xfrm>
            <a:off x="667512" y="82295"/>
            <a:ext cx="7891272" cy="6337783"/>
          </a:xfrm>
          <a:prstGeom prst="rect">
            <a:avLst/>
          </a:prstGeom>
        </p:spPr>
      </p:pic>
      <p:sp>
        <p:nvSpPr>
          <p:cNvPr id="5" name="Tekstvak 4"/>
          <p:cNvSpPr txBox="1"/>
          <p:nvPr/>
        </p:nvSpPr>
        <p:spPr>
          <a:xfrm>
            <a:off x="8833104" y="4453128"/>
            <a:ext cx="1764792" cy="646331"/>
          </a:xfrm>
          <a:prstGeom prst="rect">
            <a:avLst/>
          </a:prstGeom>
          <a:noFill/>
        </p:spPr>
        <p:txBody>
          <a:bodyPr wrap="square" rtlCol="0">
            <a:spAutoFit/>
          </a:bodyPr>
          <a:lstStyle/>
          <a:p>
            <a:r>
              <a:rPr lang="nl-NL" dirty="0" smtClean="0">
                <a:solidFill>
                  <a:srgbClr val="768828"/>
                </a:solidFill>
              </a:rPr>
              <a:t>Bron: </a:t>
            </a:r>
          </a:p>
          <a:p>
            <a:r>
              <a:rPr lang="nl-NL" dirty="0" smtClean="0">
                <a:solidFill>
                  <a:srgbClr val="768828"/>
                </a:solidFill>
              </a:rPr>
              <a:t>Piet Bremer</a:t>
            </a:r>
            <a:endParaRPr lang="nl-NL" dirty="0">
              <a:solidFill>
                <a:srgbClr val="768828"/>
              </a:solidFill>
            </a:endParaRPr>
          </a:p>
        </p:txBody>
      </p:sp>
    </p:spTree>
    <p:extLst>
      <p:ext uri="{BB962C8B-B14F-4D97-AF65-F5344CB8AC3E}">
        <p14:creationId xmlns:p14="http://schemas.microsoft.com/office/powerpoint/2010/main" val="8140417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3"/>
          </p:nvPr>
        </p:nvSpPr>
        <p:spPr>
          <a:xfrm>
            <a:off x="893822" y="190615"/>
            <a:ext cx="10515600" cy="869037"/>
          </a:xfrm>
        </p:spPr>
        <p:txBody>
          <a:bodyPr/>
          <a:lstStyle/>
          <a:p>
            <a:pPr algn="l"/>
            <a:r>
              <a:rPr lang="nl-NL" dirty="0" smtClean="0">
                <a:solidFill>
                  <a:srgbClr val="768828"/>
                </a:solidFill>
              </a:rPr>
              <a:t>Griend </a:t>
            </a:r>
            <a:endParaRPr lang="nl-NL" dirty="0">
              <a:solidFill>
                <a:srgbClr val="768828"/>
              </a:solidFill>
            </a:endParaRPr>
          </a:p>
        </p:txBody>
      </p:sp>
      <p:pic>
        <p:nvPicPr>
          <p:cNvPr id="5" name="Afbeelding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6763" y="2890981"/>
            <a:ext cx="3910229" cy="2930382"/>
          </a:xfrm>
          <a:prstGeom prst="rect">
            <a:avLst/>
          </a:prstGeom>
        </p:spPr>
      </p:pic>
      <p:pic>
        <p:nvPicPr>
          <p:cNvPr id="9" name="Afbeelding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564" y="365125"/>
            <a:ext cx="4124236" cy="2930378"/>
          </a:xfrm>
          <a:prstGeom prst="rect">
            <a:avLst/>
          </a:prstGeom>
        </p:spPr>
      </p:pic>
      <p:pic>
        <p:nvPicPr>
          <p:cNvPr id="10" name="Afbeelding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822" y="1059652"/>
            <a:ext cx="3514725" cy="2371725"/>
          </a:xfrm>
          <a:prstGeom prst="rect">
            <a:avLst/>
          </a:prstGeom>
        </p:spPr>
      </p:pic>
      <p:pic>
        <p:nvPicPr>
          <p:cNvPr id="11" name="Afbeelding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822" y="3066371"/>
            <a:ext cx="4053316" cy="2754992"/>
          </a:xfrm>
          <a:prstGeom prst="rect">
            <a:avLst/>
          </a:prstGeom>
        </p:spPr>
      </p:pic>
      <p:pic>
        <p:nvPicPr>
          <p:cNvPr id="12" name="Afbeelding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4169" y="1323296"/>
            <a:ext cx="2628900" cy="1743075"/>
          </a:xfrm>
          <a:prstGeom prst="rect">
            <a:avLst/>
          </a:prstGeom>
        </p:spPr>
      </p:pic>
    </p:spTree>
    <p:extLst>
      <p:ext uri="{BB962C8B-B14F-4D97-AF65-F5344CB8AC3E}">
        <p14:creationId xmlns:p14="http://schemas.microsoft.com/office/powerpoint/2010/main" val="20034959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6762" y="1452807"/>
            <a:ext cx="5855237" cy="4368556"/>
          </a:xfrm>
          <a:prstGeom prst="rect">
            <a:avLst/>
          </a:prstGeom>
        </p:spPr>
      </p:pic>
      <p:sp>
        <p:nvSpPr>
          <p:cNvPr id="2" name="Titel 1"/>
          <p:cNvSpPr>
            <a:spLocks noGrp="1"/>
          </p:cNvSpPr>
          <p:nvPr>
            <p:ph type="title"/>
          </p:nvPr>
        </p:nvSpPr>
        <p:spPr>
          <a:xfrm>
            <a:off x="7912359" y="419878"/>
            <a:ext cx="2733870" cy="877077"/>
          </a:xfrm>
        </p:spPr>
        <p:txBody>
          <a:bodyPr>
            <a:normAutofit/>
          </a:bodyPr>
          <a:lstStyle/>
          <a:p>
            <a:pPr algn="l"/>
            <a:r>
              <a:rPr lang="nl-NL" sz="2400" dirty="0" smtClean="0"/>
              <a:t>Elzen hakhout </a:t>
            </a:r>
            <a:endParaRPr lang="nl-NL" sz="2400" dirty="0"/>
          </a:p>
        </p:txBody>
      </p:sp>
      <p:sp>
        <p:nvSpPr>
          <p:cNvPr id="3" name="Tijdelijke aanduiding voor tekst 2"/>
          <p:cNvSpPr>
            <a:spLocks noGrp="1"/>
          </p:cNvSpPr>
          <p:nvPr>
            <p:ph type="body" sz="quarter" idx="13"/>
          </p:nvPr>
        </p:nvSpPr>
        <p:spPr/>
        <p:txBody>
          <a:bodyPr/>
          <a:lstStyle/>
          <a:p>
            <a:endParaRPr lang="nl-NL" dirty="0"/>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354" y="575658"/>
            <a:ext cx="6989153" cy="5245705"/>
          </a:xfrm>
          <a:prstGeom prst="rect">
            <a:avLst/>
          </a:prstGeom>
        </p:spPr>
      </p:pic>
    </p:spTree>
    <p:extLst>
      <p:ext uri="{BB962C8B-B14F-4D97-AF65-F5344CB8AC3E}">
        <p14:creationId xmlns:p14="http://schemas.microsoft.com/office/powerpoint/2010/main" val="17444579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9113" y="379743"/>
            <a:ext cx="3967604" cy="2971873"/>
          </a:xfrm>
          <a:prstGeom prst="rect">
            <a:avLst/>
          </a:prstGeom>
        </p:spPr>
      </p:pic>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4605" y="3366234"/>
            <a:ext cx="3895725" cy="2971872"/>
          </a:xfrm>
          <a:prstGeom prst="rect">
            <a:avLst/>
          </a:prstGeom>
        </p:spPr>
      </p:pic>
      <p:pic>
        <p:nvPicPr>
          <p:cNvPr id="7" name="Afbeelding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6717" y="365124"/>
            <a:ext cx="4338320" cy="3251200"/>
          </a:xfrm>
          <a:prstGeom prst="rect">
            <a:avLst/>
          </a:prstGeom>
        </p:spPr>
      </p:pic>
      <p:pic>
        <p:nvPicPr>
          <p:cNvPr id="8" name="Afbeelding 4"/>
          <p:cNvPicPr>
            <a:picLocks noChangeAspect="1"/>
          </p:cNvPicPr>
          <p:nvPr/>
        </p:nvPicPr>
        <p:blipFill>
          <a:blip r:embed="rId5">
            <a:extLst>
              <a:ext uri="{28A0092B-C50C-407E-A947-70E740481C1C}">
                <a14:useLocalDpi xmlns:a14="http://schemas.microsoft.com/office/drawing/2010/main" val="0"/>
              </a:ext>
            </a:extLst>
          </a:blip>
          <a:srcRect l="21902" r="10660" b="20518"/>
          <a:stretch>
            <a:fillRect/>
          </a:stretch>
        </p:blipFill>
        <p:spPr bwMode="auto">
          <a:xfrm>
            <a:off x="-102590" y="365125"/>
            <a:ext cx="4724400" cy="5972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kstvak 2"/>
          <p:cNvSpPr txBox="1"/>
          <p:nvPr/>
        </p:nvSpPr>
        <p:spPr>
          <a:xfrm>
            <a:off x="8614637" y="4209810"/>
            <a:ext cx="3200400" cy="369332"/>
          </a:xfrm>
          <a:prstGeom prst="rect">
            <a:avLst/>
          </a:prstGeom>
          <a:noFill/>
        </p:spPr>
        <p:txBody>
          <a:bodyPr wrap="square" rtlCol="0">
            <a:spAutoFit/>
          </a:bodyPr>
          <a:lstStyle/>
          <a:p>
            <a:r>
              <a:rPr lang="nl-NL" dirty="0" smtClean="0">
                <a:solidFill>
                  <a:srgbClr val="768828"/>
                </a:solidFill>
              </a:rPr>
              <a:t>Essenhakhout</a:t>
            </a:r>
            <a:endParaRPr lang="nl-NL" dirty="0">
              <a:solidFill>
                <a:srgbClr val="768828"/>
              </a:solidFill>
            </a:endParaRPr>
          </a:p>
        </p:txBody>
      </p:sp>
    </p:spTree>
    <p:extLst>
      <p:ext uri="{BB962C8B-B14F-4D97-AF65-F5344CB8AC3E}">
        <p14:creationId xmlns:p14="http://schemas.microsoft.com/office/powerpoint/2010/main" val="42417827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idx="4294967295"/>
          </p:nvPr>
        </p:nvSpPr>
        <p:spPr>
          <a:xfrm>
            <a:off x="838200" y="-308643"/>
            <a:ext cx="10515600" cy="1325563"/>
          </a:xfrm>
        </p:spPr>
        <p:txBody>
          <a:bodyPr>
            <a:normAutofit/>
          </a:bodyPr>
          <a:lstStyle/>
          <a:p>
            <a:r>
              <a:rPr lang="nl-NL" sz="2400" dirty="0" smtClean="0">
                <a:solidFill>
                  <a:srgbClr val="768828"/>
                </a:solidFill>
                <a:latin typeface="+mn-lt"/>
              </a:rPr>
              <a:t>Hakhoutbeheer ( pakket A)</a:t>
            </a:r>
          </a:p>
        </p:txBody>
      </p:sp>
      <p:pic>
        <p:nvPicPr>
          <p:cNvPr id="3" name="Picture 4" descr="DSCN2856"/>
          <p:cNvPicPr>
            <a:picLocks noChangeAspect="1" noChangeArrowheads="1"/>
          </p:cNvPicPr>
          <p:nvPr/>
        </p:nvPicPr>
        <p:blipFill>
          <a:blip r:embed="rId2" cstate="print"/>
          <a:srcRect b="7368"/>
          <a:stretch>
            <a:fillRect/>
          </a:stretch>
        </p:blipFill>
        <p:spPr bwMode="auto">
          <a:xfrm>
            <a:off x="838200" y="661868"/>
            <a:ext cx="9144000" cy="6286500"/>
          </a:xfrm>
          <a:prstGeom prst="rect">
            <a:avLst/>
          </a:prstGeom>
          <a:noFill/>
          <a:ln w="9525">
            <a:noFill/>
            <a:miter lim="800000"/>
            <a:headEnd/>
            <a:tailEnd/>
          </a:ln>
        </p:spPr>
      </p:pic>
      <p:sp>
        <p:nvSpPr>
          <p:cNvPr id="4" name="Text Box 4"/>
          <p:cNvSpPr txBox="1">
            <a:spLocks noChangeArrowheads="1"/>
          </p:cNvSpPr>
          <p:nvPr/>
        </p:nvSpPr>
        <p:spPr bwMode="auto">
          <a:xfrm>
            <a:off x="2997746" y="4424600"/>
            <a:ext cx="6984454" cy="2523768"/>
          </a:xfrm>
          <a:prstGeom prst="rect">
            <a:avLst/>
          </a:prstGeom>
          <a:solidFill>
            <a:schemeClr val="bg1">
              <a:alpha val="75000"/>
            </a:schemeClr>
          </a:solidFill>
          <a:ln w="9525">
            <a:solidFill>
              <a:schemeClr val="bg1"/>
            </a:solidFill>
            <a:miter lim="800000"/>
            <a:headEnd/>
            <a:tailEnd/>
          </a:ln>
        </p:spPr>
        <p:txBody>
          <a:bodyPr wrap="square">
            <a:spAutoFit/>
          </a:bodyPr>
          <a:lstStyle/>
          <a:p>
            <a:r>
              <a:rPr lang="nl-NL" sz="2000" dirty="0"/>
              <a:t>Beheer gericht op hakhout  met enkele bomen en een gevarieerde struiklaag en </a:t>
            </a:r>
            <a:r>
              <a:rPr lang="nl-NL" sz="2000" dirty="0" err="1"/>
              <a:t>kruidlaag</a:t>
            </a:r>
            <a:endParaRPr lang="nl-NL" sz="2000" dirty="0"/>
          </a:p>
          <a:p>
            <a:endParaRPr lang="nl-NL" sz="2000" dirty="0"/>
          </a:p>
          <a:p>
            <a:pPr>
              <a:buFontTx/>
              <a:buChar char="•"/>
            </a:pPr>
            <a:r>
              <a:rPr lang="nl-NL" sz="2000" dirty="0"/>
              <a:t>Onderhoud raster jaarlijks</a:t>
            </a:r>
          </a:p>
          <a:p>
            <a:pPr>
              <a:buFontTx/>
              <a:buChar char="•"/>
            </a:pPr>
            <a:r>
              <a:rPr lang="nl-NL" sz="2000" dirty="0"/>
              <a:t>Onderhoud onder begroeiing  1x per tijdvak  </a:t>
            </a:r>
          </a:p>
          <a:p>
            <a:pPr>
              <a:buFontTx/>
              <a:buChar char="•"/>
            </a:pPr>
            <a:r>
              <a:rPr lang="nl-NL" sz="2000" dirty="0"/>
              <a:t>Bestrijden ongewenste soorten 2x per tijdvak</a:t>
            </a:r>
          </a:p>
          <a:p>
            <a:pPr>
              <a:buFontTx/>
              <a:buChar char="•"/>
            </a:pPr>
            <a:r>
              <a:rPr lang="nl-NL" sz="2000" dirty="0"/>
              <a:t>Afzetten hakhout 3</a:t>
            </a:r>
            <a:r>
              <a:rPr lang="nl-NL" sz="2000" baseline="30000" dirty="0"/>
              <a:t>e</a:t>
            </a:r>
            <a:r>
              <a:rPr lang="nl-NL" sz="2000" dirty="0"/>
              <a:t> tijdvak</a:t>
            </a:r>
          </a:p>
          <a:p>
            <a:endParaRPr lang="nl-NL" dirty="0"/>
          </a:p>
        </p:txBody>
      </p:sp>
    </p:spTree>
    <p:extLst>
      <p:ext uri="{BB962C8B-B14F-4D97-AF65-F5344CB8AC3E}">
        <p14:creationId xmlns:p14="http://schemas.microsoft.com/office/powerpoint/2010/main" val="235649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788" y="869511"/>
            <a:ext cx="8221688" cy="5481125"/>
          </a:xfrm>
          <a:prstGeom prst="rect">
            <a:avLst/>
          </a:prstGeom>
        </p:spPr>
      </p:pic>
      <p:sp>
        <p:nvSpPr>
          <p:cNvPr id="6" name="Text Box 4"/>
          <p:cNvSpPr txBox="1">
            <a:spLocks noChangeArrowheads="1"/>
          </p:cNvSpPr>
          <p:nvPr/>
        </p:nvSpPr>
        <p:spPr bwMode="auto">
          <a:xfrm>
            <a:off x="2176951" y="4134645"/>
            <a:ext cx="6984454" cy="2215991"/>
          </a:xfrm>
          <a:prstGeom prst="rect">
            <a:avLst/>
          </a:prstGeom>
          <a:solidFill>
            <a:schemeClr val="bg1">
              <a:alpha val="75000"/>
            </a:schemeClr>
          </a:solidFill>
          <a:ln w="9525">
            <a:solidFill>
              <a:schemeClr val="bg1"/>
            </a:solidFill>
            <a:miter lim="800000"/>
            <a:headEnd/>
            <a:tailEnd/>
          </a:ln>
        </p:spPr>
        <p:txBody>
          <a:bodyPr wrap="square">
            <a:spAutoFit/>
          </a:bodyPr>
          <a:lstStyle/>
          <a:p>
            <a:r>
              <a:rPr lang="nl-NL" sz="2000" dirty="0"/>
              <a:t>Beheer gericht op </a:t>
            </a:r>
            <a:r>
              <a:rPr lang="nl-NL" sz="2000" dirty="0" smtClean="0"/>
              <a:t>instandhouding inheems bosje met </a:t>
            </a:r>
            <a:r>
              <a:rPr lang="nl-NL" sz="2000" dirty="0"/>
              <a:t>bomen en een gevarieerde struiklaag en </a:t>
            </a:r>
            <a:r>
              <a:rPr lang="nl-NL" sz="2000" dirty="0" smtClean="0"/>
              <a:t>kruid laag</a:t>
            </a:r>
            <a:endParaRPr lang="nl-NL" sz="2000" dirty="0"/>
          </a:p>
          <a:p>
            <a:endParaRPr lang="nl-NL" sz="2000" dirty="0"/>
          </a:p>
          <a:p>
            <a:pPr>
              <a:buFontTx/>
              <a:buChar char="•"/>
            </a:pPr>
            <a:r>
              <a:rPr lang="nl-NL" sz="2000" dirty="0" smtClean="0"/>
              <a:t>Onderhoud </a:t>
            </a:r>
            <a:r>
              <a:rPr lang="nl-NL" sz="2000" dirty="0"/>
              <a:t>onder begroeiing  1x per tijdvak  </a:t>
            </a:r>
          </a:p>
          <a:p>
            <a:pPr>
              <a:buFontTx/>
              <a:buChar char="•"/>
            </a:pPr>
            <a:r>
              <a:rPr lang="nl-NL" sz="2000" dirty="0"/>
              <a:t>Bestrijden ongewenste soorten </a:t>
            </a:r>
            <a:r>
              <a:rPr lang="nl-NL" sz="2000" dirty="0" smtClean="0"/>
              <a:t>1x </a:t>
            </a:r>
            <a:r>
              <a:rPr lang="nl-NL" sz="2000" dirty="0"/>
              <a:t>per </a:t>
            </a:r>
            <a:r>
              <a:rPr lang="nl-NL" sz="2000" dirty="0" smtClean="0"/>
              <a:t>tijdvak</a:t>
            </a:r>
          </a:p>
          <a:p>
            <a:pPr>
              <a:buFontTx/>
              <a:buChar char="•"/>
            </a:pPr>
            <a:r>
              <a:rPr lang="nl-NL" sz="2000" dirty="0" smtClean="0"/>
              <a:t>Eventueel lichte </a:t>
            </a:r>
            <a:r>
              <a:rPr lang="nl-NL" sz="2000" dirty="0" err="1" smtClean="0"/>
              <a:t>dunning</a:t>
            </a:r>
            <a:endParaRPr lang="nl-NL" sz="2000" dirty="0"/>
          </a:p>
          <a:p>
            <a:endParaRPr lang="nl-NL" dirty="0"/>
          </a:p>
        </p:txBody>
      </p:sp>
      <p:sp>
        <p:nvSpPr>
          <p:cNvPr id="8" name="Rechthoek 7"/>
          <p:cNvSpPr/>
          <p:nvPr/>
        </p:nvSpPr>
        <p:spPr>
          <a:xfrm>
            <a:off x="852244" y="360590"/>
            <a:ext cx="4725596" cy="461665"/>
          </a:xfrm>
          <a:prstGeom prst="rect">
            <a:avLst/>
          </a:prstGeom>
        </p:spPr>
        <p:txBody>
          <a:bodyPr wrap="square">
            <a:spAutoFit/>
          </a:bodyPr>
          <a:lstStyle/>
          <a:p>
            <a:r>
              <a:rPr lang="nl-NL" sz="2400" dirty="0" smtClean="0">
                <a:solidFill>
                  <a:srgbClr val="768828"/>
                </a:solidFill>
              </a:rPr>
              <a:t>Zonder</a:t>
            </a:r>
            <a:r>
              <a:rPr lang="nl-NL" dirty="0" smtClean="0">
                <a:solidFill>
                  <a:srgbClr val="306095"/>
                </a:solidFill>
              </a:rPr>
              <a:t> </a:t>
            </a:r>
            <a:r>
              <a:rPr lang="nl-NL" sz="2400" dirty="0" smtClean="0">
                <a:solidFill>
                  <a:srgbClr val="768828"/>
                </a:solidFill>
              </a:rPr>
              <a:t>hakhout beheer </a:t>
            </a:r>
            <a:r>
              <a:rPr lang="nl-NL" sz="2400" dirty="0">
                <a:solidFill>
                  <a:srgbClr val="768828"/>
                </a:solidFill>
              </a:rPr>
              <a:t>( pakket </a:t>
            </a:r>
            <a:r>
              <a:rPr lang="nl-NL" sz="2400" dirty="0" smtClean="0">
                <a:solidFill>
                  <a:srgbClr val="768828"/>
                </a:solidFill>
              </a:rPr>
              <a:t>B )</a:t>
            </a:r>
            <a:endParaRPr lang="nl-NL" sz="2400" dirty="0">
              <a:solidFill>
                <a:srgbClr val="768828"/>
              </a:solidFill>
            </a:endParaRPr>
          </a:p>
        </p:txBody>
      </p:sp>
    </p:spTree>
    <p:extLst>
      <p:ext uri="{BB962C8B-B14F-4D97-AF65-F5344CB8AC3E}">
        <p14:creationId xmlns:p14="http://schemas.microsoft.com/office/powerpoint/2010/main" val="311231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idx="4294967295"/>
          </p:nvPr>
        </p:nvSpPr>
        <p:spPr bwMode="auto">
          <a:xfrm>
            <a:off x="1463842" y="606844"/>
            <a:ext cx="8229600" cy="782637"/>
          </a:xfrm>
          <a:prstGeom prst="rect">
            <a:avLst/>
          </a:prstGeom>
          <a:noFill/>
          <a:ln>
            <a:miter lim="800000"/>
            <a:headEnd/>
            <a:tailEnd/>
          </a:ln>
        </p:spPr>
        <p:txBody>
          <a:bodyPr>
            <a:normAutofit/>
          </a:bodyPr>
          <a:lstStyle/>
          <a:p>
            <a:pPr algn="l"/>
            <a:r>
              <a:rPr lang="nl-NL" sz="2800" dirty="0">
                <a:solidFill>
                  <a:srgbClr val="768828"/>
                </a:solidFill>
                <a:latin typeface="+mn-lt"/>
                <a:ea typeface="ＭＳ Ｐゴシック" pitchFamily="34" charset="-128"/>
              </a:rPr>
              <a:t>Wat moet ik doen voor het contract?</a:t>
            </a:r>
          </a:p>
        </p:txBody>
      </p:sp>
      <p:sp>
        <p:nvSpPr>
          <p:cNvPr id="3" name="Rectangle 3"/>
          <p:cNvSpPr>
            <a:spLocks noGrp="1" noChangeArrowheads="1"/>
          </p:cNvSpPr>
          <p:nvPr>
            <p:ph type="body" idx="4294967295"/>
          </p:nvPr>
        </p:nvSpPr>
        <p:spPr>
          <a:xfrm>
            <a:off x="1463842" y="1614906"/>
            <a:ext cx="8424862" cy="3128963"/>
          </a:xfrm>
        </p:spPr>
        <p:txBody>
          <a:bodyPr>
            <a:noAutofit/>
          </a:bodyPr>
          <a:lstStyle/>
          <a:p>
            <a:pPr eaLnBrk="1" hangingPunct="1"/>
            <a:r>
              <a:rPr lang="nl-NL" sz="2400" dirty="0">
                <a:solidFill>
                  <a:srgbClr val="888C8D"/>
                </a:solidFill>
                <a:latin typeface="Arial" charset="0"/>
                <a:ea typeface="ＭＳ Ｐゴシック" pitchFamily="34" charset="-128"/>
              </a:rPr>
              <a:t>In het werkplan zijn werkzaamheden beschreven:</a:t>
            </a:r>
          </a:p>
          <a:p>
            <a:pPr lvl="1" eaLnBrk="1" hangingPunct="1"/>
            <a:r>
              <a:rPr lang="nl-NL" dirty="0">
                <a:solidFill>
                  <a:srgbClr val="888C8D"/>
                </a:solidFill>
                <a:latin typeface="Arial" charset="0"/>
                <a:ea typeface="ＭＳ Ｐゴシック" pitchFamily="34" charset="-128"/>
              </a:rPr>
              <a:t>Eenmalige werkzaamheden voor aanleg of herstel</a:t>
            </a:r>
          </a:p>
          <a:p>
            <a:pPr lvl="1" eaLnBrk="1" hangingPunct="1"/>
            <a:r>
              <a:rPr lang="nl-NL" dirty="0">
                <a:solidFill>
                  <a:srgbClr val="888C8D"/>
                </a:solidFill>
                <a:latin typeface="Arial" charset="0"/>
                <a:ea typeface="ＭＳ Ｐゴシック" pitchFamily="34" charset="-128"/>
              </a:rPr>
              <a:t>Jaarlijkse werkzaamheden</a:t>
            </a:r>
          </a:p>
          <a:p>
            <a:pPr lvl="1" eaLnBrk="1" hangingPunct="1"/>
            <a:r>
              <a:rPr lang="nl-NL" dirty="0">
                <a:solidFill>
                  <a:srgbClr val="888C8D"/>
                </a:solidFill>
                <a:latin typeface="Arial" charset="0"/>
                <a:ea typeface="ＭＳ Ｐゴシック" pitchFamily="34" charset="-128"/>
              </a:rPr>
              <a:t>Periodieke werkzaamheden</a:t>
            </a:r>
          </a:p>
          <a:p>
            <a:pPr lvl="1" eaLnBrk="1" hangingPunct="1"/>
            <a:endParaRPr lang="nl-NL" dirty="0">
              <a:solidFill>
                <a:srgbClr val="888C8D"/>
              </a:solidFill>
              <a:latin typeface="Arial" charset="0"/>
              <a:ea typeface="ＭＳ Ｐゴシック" pitchFamily="34" charset="-128"/>
            </a:endParaRPr>
          </a:p>
          <a:p>
            <a:pPr eaLnBrk="1" hangingPunct="1"/>
            <a:r>
              <a:rPr lang="nl-NL" sz="2400" dirty="0">
                <a:solidFill>
                  <a:srgbClr val="888C8D"/>
                </a:solidFill>
                <a:latin typeface="Arial" charset="0"/>
                <a:ea typeface="ＭＳ Ｐゴシック" pitchFamily="34" charset="-128"/>
              </a:rPr>
              <a:t>U krijgt een vergoeding en bent verantwoordelijk voor de uitvoering</a:t>
            </a:r>
          </a:p>
          <a:p>
            <a:pPr eaLnBrk="1" hangingPunct="1"/>
            <a:r>
              <a:rPr lang="nl-NL" sz="2400" dirty="0">
                <a:solidFill>
                  <a:srgbClr val="888C8D"/>
                </a:solidFill>
                <a:latin typeface="Arial" charset="0"/>
                <a:ea typeface="ＭＳ Ｐゴシック" pitchFamily="34" charset="-128"/>
              </a:rPr>
              <a:t>U mag het werk zelf doen of uitbesteden</a:t>
            </a:r>
          </a:p>
          <a:p>
            <a:pPr eaLnBrk="1" hangingPunct="1"/>
            <a:r>
              <a:rPr lang="nl-NL" sz="2400" dirty="0">
                <a:solidFill>
                  <a:srgbClr val="888C8D"/>
                </a:solidFill>
                <a:latin typeface="Arial" charset="0"/>
                <a:ea typeface="ＭＳ Ｐゴシック" pitchFamily="34" charset="-128"/>
              </a:rPr>
              <a:t>Gebiedsaanpak uitvoering </a:t>
            </a:r>
          </a:p>
        </p:txBody>
      </p:sp>
    </p:spTree>
    <p:extLst>
      <p:ext uri="{BB962C8B-B14F-4D97-AF65-F5344CB8AC3E}">
        <p14:creationId xmlns:p14="http://schemas.microsoft.com/office/powerpoint/2010/main" val="22498685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 2"/>
          <p:cNvGraphicFramePr>
            <a:graphicFrameLocks noGrp="1"/>
          </p:cNvGraphicFramePr>
          <p:nvPr>
            <p:extLst>
              <p:ext uri="{D42A27DB-BD31-4B8C-83A1-F6EECF244321}">
                <p14:modId xmlns:p14="http://schemas.microsoft.com/office/powerpoint/2010/main" val="4149378075"/>
              </p:ext>
            </p:extLst>
          </p:nvPr>
        </p:nvGraphicFramePr>
        <p:xfrm>
          <a:off x="597877" y="410308"/>
          <a:ext cx="9296399" cy="5626300"/>
        </p:xfrm>
        <a:graphic>
          <a:graphicData uri="http://schemas.openxmlformats.org/drawingml/2006/table">
            <a:tbl>
              <a:tblPr firstRow="1" firstCol="1" lastRow="1" lastCol="1" bandRow="1" bandCol="1">
                <a:tableStyleId>{5C22544A-7EE6-4342-B048-85BDC9FD1C3A}</a:tableStyleId>
              </a:tblPr>
              <a:tblGrid>
                <a:gridCol w="9296399"/>
              </a:tblGrid>
              <a:tr h="367412">
                <a:tc>
                  <a:txBody>
                    <a:bodyPr/>
                    <a:lstStyle/>
                    <a:p>
                      <a:pPr algn="just">
                        <a:lnSpc>
                          <a:spcPct val="130000"/>
                        </a:lnSpc>
                        <a:spcAft>
                          <a:spcPts val="0"/>
                        </a:spcAft>
                      </a:pPr>
                      <a:r>
                        <a:rPr lang="nl-NL" sz="1200" dirty="0">
                          <a:solidFill>
                            <a:schemeClr val="tx1"/>
                          </a:solidFill>
                          <a:effectLst/>
                        </a:rPr>
                        <a:t>Bijlage 1: Landschapspakket Geriefhoutbosje / Landschappelijk bosje</a:t>
                      </a:r>
                      <a:endParaRPr lang="nl-NL" sz="1200" b="1"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3192" marR="63192" marT="23404" marB="23404"/>
                </a:tc>
              </a:tr>
              <a:tr h="4919695">
                <a:tc>
                  <a:txBody>
                    <a:bodyPr/>
                    <a:lstStyle/>
                    <a:p>
                      <a:pPr algn="l">
                        <a:lnSpc>
                          <a:spcPct val="150000"/>
                        </a:lnSpc>
                        <a:spcAft>
                          <a:spcPts val="0"/>
                        </a:spcAft>
                      </a:pPr>
                      <a:r>
                        <a:rPr lang="nl-NL" sz="1200" dirty="0">
                          <a:solidFill>
                            <a:schemeClr val="tx1">
                              <a:lumMod val="50000"/>
                              <a:lumOff val="50000"/>
                            </a:schemeClr>
                          </a:solidFill>
                          <a:effectLst/>
                        </a:rPr>
                        <a:t>ALGEMEEN</a:t>
                      </a:r>
                    </a:p>
                    <a:p>
                      <a:pPr algn="just">
                        <a:lnSpc>
                          <a:spcPct val="150000"/>
                        </a:lnSpc>
                        <a:spcAft>
                          <a:spcPts val="0"/>
                        </a:spcAft>
                      </a:pPr>
                      <a:r>
                        <a:rPr lang="nl-NL" sz="1200" dirty="0">
                          <a:solidFill>
                            <a:schemeClr val="tx1">
                              <a:lumMod val="50000"/>
                              <a:lumOff val="50000"/>
                            </a:schemeClr>
                          </a:solidFill>
                          <a:effectLst/>
                        </a:rPr>
                        <a:t>Een geriefhoutbosje zorgt voor een grotere diversiteit aan soorten in het gebied ten aanzien van kruiden, struiken en bomen. Door een goed beheer zal deze variatie ontstaan (hakhout, overstaanders, </a:t>
                      </a:r>
                      <a:r>
                        <a:rPr lang="nl-NL" sz="1200" dirty="0" err="1">
                          <a:solidFill>
                            <a:schemeClr val="tx1">
                              <a:lumMod val="50000"/>
                              <a:lumOff val="50000"/>
                            </a:schemeClr>
                          </a:solidFill>
                          <a:effectLst/>
                        </a:rPr>
                        <a:t>besdragende</a:t>
                      </a:r>
                      <a:r>
                        <a:rPr lang="nl-NL" sz="1200" dirty="0">
                          <a:solidFill>
                            <a:schemeClr val="tx1">
                              <a:lumMod val="50000"/>
                              <a:lumOff val="50000"/>
                            </a:schemeClr>
                          </a:solidFill>
                          <a:effectLst/>
                        </a:rPr>
                        <a:t> en bloeiende struiken, open plekken). Deze variatie zal er voor zorgen dat dieren hierin goede nest- en schuilgelegenheid kunnen vinden, evenals voedsel door de </a:t>
                      </a:r>
                      <a:r>
                        <a:rPr lang="nl-NL" sz="1200" dirty="0" err="1">
                          <a:solidFill>
                            <a:schemeClr val="tx1">
                              <a:lumMod val="50000"/>
                              <a:lumOff val="50000"/>
                            </a:schemeClr>
                          </a:solidFill>
                          <a:effectLst/>
                        </a:rPr>
                        <a:t>besdragende</a:t>
                      </a:r>
                      <a:r>
                        <a:rPr lang="nl-NL" sz="1200" dirty="0">
                          <a:solidFill>
                            <a:schemeClr val="tx1">
                              <a:lumMod val="50000"/>
                              <a:lumOff val="50000"/>
                            </a:schemeClr>
                          </a:solidFill>
                          <a:effectLst/>
                        </a:rPr>
                        <a:t> en bloeiende struiken (trekken insecten aan). Verder zorgt het voor een verbindende structuur in het landschap, waarlangs dieren en planten zich kunnen verplaatsen. Het op een goede manier beheren van deze elementen draagt bij aan een aantrekkelijk landschap. Ook wordt hierdoor het culturele erfgoed behouden. Deze bosjes zijn ontstaan doordat mensen het hout nodig hadden voor bijvoorbeeld hun gereedschappen.</a:t>
                      </a:r>
                    </a:p>
                    <a:p>
                      <a:pPr algn="just">
                        <a:lnSpc>
                          <a:spcPct val="150000"/>
                        </a:lnSpc>
                        <a:spcAft>
                          <a:spcPts val="0"/>
                        </a:spcAft>
                      </a:pPr>
                      <a:r>
                        <a:rPr lang="nl-NL" sz="1200" dirty="0">
                          <a:solidFill>
                            <a:schemeClr val="tx1">
                              <a:lumMod val="50000"/>
                              <a:lumOff val="50000"/>
                            </a:schemeClr>
                          </a:solidFill>
                          <a:effectLst/>
                        </a:rPr>
                        <a:t> </a:t>
                      </a:r>
                    </a:p>
                    <a:p>
                      <a:pPr algn="l">
                        <a:lnSpc>
                          <a:spcPct val="150000"/>
                        </a:lnSpc>
                        <a:spcAft>
                          <a:spcPts val="0"/>
                        </a:spcAft>
                      </a:pPr>
                      <a:r>
                        <a:rPr lang="nl-NL" sz="1200" dirty="0">
                          <a:solidFill>
                            <a:schemeClr val="tx1">
                              <a:lumMod val="50000"/>
                              <a:lumOff val="50000"/>
                            </a:schemeClr>
                          </a:solidFill>
                          <a:effectLst/>
                        </a:rPr>
                        <a:t>DEFINITIE</a:t>
                      </a:r>
                    </a:p>
                    <a:p>
                      <a:pPr algn="l">
                        <a:lnSpc>
                          <a:spcPct val="150000"/>
                        </a:lnSpc>
                        <a:spcAft>
                          <a:spcPts val="0"/>
                        </a:spcAft>
                      </a:pPr>
                      <a:r>
                        <a:rPr lang="nl-NL" sz="1200" dirty="0">
                          <a:solidFill>
                            <a:schemeClr val="tx1">
                              <a:lumMod val="50000"/>
                              <a:lumOff val="50000"/>
                            </a:schemeClr>
                          </a:solidFill>
                          <a:effectLst/>
                        </a:rPr>
                        <a:t>Het is een zelfstandig liggend landschapselement met streekeigen en inheemse bomen en struiken dat eventueel als hakhout in beheer is en welke overstaanders kan bevatten.</a:t>
                      </a:r>
                    </a:p>
                    <a:p>
                      <a:pPr algn="ctr">
                        <a:lnSpc>
                          <a:spcPct val="150000"/>
                        </a:lnSpc>
                        <a:spcAft>
                          <a:spcPts val="0"/>
                        </a:spcAft>
                      </a:pPr>
                      <a:r>
                        <a:rPr lang="nl-NL" sz="1200" dirty="0">
                          <a:solidFill>
                            <a:schemeClr val="tx1">
                              <a:lumMod val="50000"/>
                              <a:lumOff val="50000"/>
                            </a:schemeClr>
                          </a:solidFill>
                          <a:effectLst/>
                        </a:rPr>
                        <a:t> </a:t>
                      </a:r>
                    </a:p>
                    <a:p>
                      <a:pPr algn="l">
                        <a:lnSpc>
                          <a:spcPct val="150000"/>
                        </a:lnSpc>
                        <a:spcAft>
                          <a:spcPts val="0"/>
                        </a:spcAft>
                      </a:pPr>
                      <a:r>
                        <a:rPr lang="nl-NL" sz="1200" dirty="0">
                          <a:solidFill>
                            <a:schemeClr val="tx1">
                              <a:lumMod val="50000"/>
                              <a:lumOff val="50000"/>
                            </a:schemeClr>
                          </a:solidFill>
                          <a:effectLst/>
                        </a:rPr>
                        <a:t>Er worden twee typen bosjes onderscheiden:</a:t>
                      </a:r>
                    </a:p>
                    <a:p>
                      <a:pPr algn="l">
                        <a:lnSpc>
                          <a:spcPct val="150000"/>
                        </a:lnSpc>
                        <a:spcAft>
                          <a:spcPts val="0"/>
                        </a:spcAft>
                      </a:pPr>
                      <a:r>
                        <a:rPr lang="nl-NL" sz="1200" dirty="0">
                          <a:solidFill>
                            <a:schemeClr val="tx1">
                              <a:lumMod val="50000"/>
                              <a:lumOff val="50000"/>
                            </a:schemeClr>
                          </a:solidFill>
                          <a:effectLst/>
                        </a:rPr>
                        <a:t>Variant A: Geriefhoutbosje met </a:t>
                      </a:r>
                      <a:r>
                        <a:rPr lang="nl-NL" sz="1200" dirty="0" err="1">
                          <a:solidFill>
                            <a:schemeClr val="tx1">
                              <a:lumMod val="50000"/>
                              <a:lumOff val="50000"/>
                            </a:schemeClr>
                          </a:solidFill>
                          <a:effectLst/>
                        </a:rPr>
                        <a:t>eindkap</a:t>
                      </a:r>
                      <a:endParaRPr lang="nl-NL" sz="1200" dirty="0">
                        <a:solidFill>
                          <a:schemeClr val="tx1">
                            <a:lumMod val="50000"/>
                            <a:lumOff val="50000"/>
                          </a:schemeClr>
                        </a:solidFill>
                        <a:effectLst/>
                      </a:endParaRPr>
                    </a:p>
                    <a:p>
                      <a:pPr algn="l">
                        <a:lnSpc>
                          <a:spcPct val="150000"/>
                        </a:lnSpc>
                        <a:spcAft>
                          <a:spcPts val="0"/>
                        </a:spcAft>
                      </a:pPr>
                      <a:r>
                        <a:rPr lang="nl-NL" sz="1200" dirty="0">
                          <a:solidFill>
                            <a:schemeClr val="tx1">
                              <a:lumMod val="50000"/>
                              <a:lumOff val="50000"/>
                            </a:schemeClr>
                          </a:solidFill>
                          <a:effectLst/>
                        </a:rPr>
                        <a:t>In dit type geriefhoutbos is hakhout aanwezig. Het hakhout wordt, afhankelijk van boomsoort en groeisnelheid, periodiek afgezet. </a:t>
                      </a:r>
                    </a:p>
                    <a:p>
                      <a:pPr algn="l">
                        <a:lnSpc>
                          <a:spcPct val="150000"/>
                        </a:lnSpc>
                        <a:spcAft>
                          <a:spcPts val="0"/>
                        </a:spcAft>
                      </a:pPr>
                      <a:r>
                        <a:rPr lang="nl-NL" sz="1200" dirty="0">
                          <a:solidFill>
                            <a:schemeClr val="tx1">
                              <a:lumMod val="50000"/>
                              <a:lumOff val="50000"/>
                            </a:schemeClr>
                          </a:solidFill>
                          <a:effectLst/>
                        </a:rPr>
                        <a:t>Naast hakhout kan er ook een struiklaag aanwezig zijn. </a:t>
                      </a:r>
                    </a:p>
                    <a:p>
                      <a:pPr algn="l">
                        <a:lnSpc>
                          <a:spcPct val="150000"/>
                        </a:lnSpc>
                        <a:spcAft>
                          <a:spcPts val="0"/>
                        </a:spcAft>
                      </a:pPr>
                      <a:r>
                        <a:rPr lang="nl-NL" sz="1200" dirty="0">
                          <a:solidFill>
                            <a:schemeClr val="tx1">
                              <a:lumMod val="50000"/>
                              <a:lumOff val="50000"/>
                            </a:schemeClr>
                          </a:solidFill>
                          <a:effectLst/>
                        </a:rPr>
                        <a:t>Variant B: Landschappelijk  bosje</a:t>
                      </a:r>
                    </a:p>
                    <a:p>
                      <a:pPr algn="l">
                        <a:lnSpc>
                          <a:spcPct val="150000"/>
                        </a:lnSpc>
                        <a:spcAft>
                          <a:spcPts val="0"/>
                        </a:spcAft>
                      </a:pPr>
                      <a:r>
                        <a:rPr lang="nl-NL" sz="1200" dirty="0">
                          <a:solidFill>
                            <a:schemeClr val="tx1">
                              <a:lumMod val="50000"/>
                              <a:lumOff val="50000"/>
                            </a:schemeClr>
                          </a:solidFill>
                          <a:effectLst/>
                        </a:rPr>
                        <a:t>In dit type geriefhoutbos is geen hakhout aanwezig. De </a:t>
                      </a:r>
                      <a:r>
                        <a:rPr lang="nl-NL" sz="1200" dirty="0" err="1">
                          <a:solidFill>
                            <a:schemeClr val="tx1">
                              <a:lumMod val="50000"/>
                              <a:lumOff val="50000"/>
                            </a:schemeClr>
                          </a:solidFill>
                          <a:effectLst/>
                        </a:rPr>
                        <a:t>boomlaag</a:t>
                      </a:r>
                      <a:r>
                        <a:rPr lang="nl-NL" sz="1200" dirty="0">
                          <a:solidFill>
                            <a:schemeClr val="tx1">
                              <a:lumMod val="50000"/>
                              <a:lumOff val="50000"/>
                            </a:schemeClr>
                          </a:solidFill>
                          <a:effectLst/>
                        </a:rPr>
                        <a:t> bestaat uit overstaanders. </a:t>
                      </a:r>
                    </a:p>
                    <a:p>
                      <a:pPr algn="l">
                        <a:lnSpc>
                          <a:spcPct val="150000"/>
                        </a:lnSpc>
                        <a:spcAft>
                          <a:spcPts val="0"/>
                        </a:spcAft>
                      </a:pPr>
                      <a:r>
                        <a:rPr lang="nl-NL" sz="1200" dirty="0">
                          <a:solidFill>
                            <a:schemeClr val="tx1">
                              <a:lumMod val="50000"/>
                              <a:lumOff val="50000"/>
                            </a:schemeClr>
                          </a:solidFill>
                          <a:effectLst/>
                        </a:rPr>
                        <a:t>Daarnaast kan een struiklaag aanwezig zijn.</a:t>
                      </a:r>
                      <a:endParaRPr lang="nl-NL" sz="1200" dirty="0">
                        <a:solidFill>
                          <a:schemeClr val="tx1">
                            <a:lumMod val="50000"/>
                            <a:lumOff val="50000"/>
                          </a:schemeClr>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3192" marR="63192" marT="23404" marB="23404">
                    <a:noFill/>
                  </a:tcPr>
                </a:tc>
              </a:tr>
            </a:tbl>
          </a:graphicData>
        </a:graphic>
      </p:graphicFrame>
    </p:spTree>
    <p:extLst>
      <p:ext uri="{BB962C8B-B14F-4D97-AF65-F5344CB8AC3E}">
        <p14:creationId xmlns:p14="http://schemas.microsoft.com/office/powerpoint/2010/main" val="26125452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 2"/>
          <p:cNvGraphicFramePr>
            <a:graphicFrameLocks noGrp="1"/>
          </p:cNvGraphicFramePr>
          <p:nvPr>
            <p:extLst>
              <p:ext uri="{D42A27DB-BD31-4B8C-83A1-F6EECF244321}">
                <p14:modId xmlns:p14="http://schemas.microsoft.com/office/powerpoint/2010/main" val="3910514575"/>
              </p:ext>
            </p:extLst>
          </p:nvPr>
        </p:nvGraphicFramePr>
        <p:xfrm>
          <a:off x="633046" y="457200"/>
          <a:ext cx="9174907" cy="5719763"/>
        </p:xfrm>
        <a:graphic>
          <a:graphicData uri="http://schemas.openxmlformats.org/drawingml/2006/table">
            <a:tbl>
              <a:tblPr firstRow="1" firstCol="1" lastRow="1" lastCol="1" bandRow="1" bandCol="1">
                <a:tableStyleId>{5C22544A-7EE6-4342-B048-85BDC9FD1C3A}</a:tableStyleId>
              </a:tblPr>
              <a:tblGrid>
                <a:gridCol w="9174907"/>
              </a:tblGrid>
              <a:tr h="5719763">
                <a:tc>
                  <a:txBody>
                    <a:bodyPr/>
                    <a:lstStyle/>
                    <a:p>
                      <a:pPr algn="l">
                        <a:lnSpc>
                          <a:spcPct val="150000"/>
                        </a:lnSpc>
                        <a:spcAft>
                          <a:spcPts val="0"/>
                        </a:spcAft>
                      </a:pPr>
                      <a:r>
                        <a:rPr lang="nl-NL" sz="1200" dirty="0">
                          <a:solidFill>
                            <a:schemeClr val="tx1">
                              <a:lumMod val="50000"/>
                              <a:lumOff val="50000"/>
                            </a:schemeClr>
                          </a:solidFill>
                          <a:effectLst/>
                        </a:rPr>
                        <a:t>RANDVOORWAARDEN GERIEFHOUTBOSJE</a:t>
                      </a:r>
                    </a:p>
                    <a:p>
                      <a:pPr marL="457200" algn="l">
                        <a:lnSpc>
                          <a:spcPct val="150000"/>
                        </a:lnSpc>
                        <a:spcAft>
                          <a:spcPts val="0"/>
                        </a:spcAft>
                      </a:pPr>
                      <a:r>
                        <a:rPr lang="nl-NL" sz="1200" dirty="0">
                          <a:solidFill>
                            <a:schemeClr val="tx1">
                              <a:lumMod val="50000"/>
                              <a:lumOff val="50000"/>
                            </a:schemeClr>
                          </a:solidFill>
                          <a:effectLst/>
                        </a:rPr>
                        <a:t> </a:t>
                      </a:r>
                    </a:p>
                    <a:p>
                      <a:pPr algn="l">
                        <a:lnSpc>
                          <a:spcPct val="150000"/>
                        </a:lnSpc>
                        <a:spcAft>
                          <a:spcPts val="0"/>
                        </a:spcAft>
                      </a:pPr>
                      <a:r>
                        <a:rPr lang="nl-NL" sz="1200" dirty="0">
                          <a:solidFill>
                            <a:schemeClr val="tx1">
                              <a:lumMod val="50000"/>
                              <a:lumOff val="50000"/>
                            </a:schemeClr>
                          </a:solidFill>
                          <a:effectLst/>
                        </a:rPr>
                        <a:t>               Variant A en B</a:t>
                      </a:r>
                    </a:p>
                    <a:p>
                      <a:pPr marL="342900" lvl="0" indent="-342900" algn="l">
                        <a:lnSpc>
                          <a:spcPct val="150000"/>
                        </a:lnSpc>
                        <a:spcAft>
                          <a:spcPts val="0"/>
                        </a:spcAft>
                        <a:buFont typeface="Wingdings" panose="05000000000000000000" pitchFamily="2" charset="2"/>
                        <a:buChar char=""/>
                        <a:tabLst>
                          <a:tab pos="457200" algn="l"/>
                        </a:tabLst>
                      </a:pPr>
                      <a:r>
                        <a:rPr lang="nl-NL" sz="1200" dirty="0">
                          <a:solidFill>
                            <a:schemeClr val="tx1">
                              <a:lumMod val="50000"/>
                              <a:lumOff val="50000"/>
                            </a:schemeClr>
                          </a:solidFill>
                          <a:effectLst/>
                        </a:rPr>
                        <a:t>Het element is minimaal 2,5 are en maximaal 100 are groot.</a:t>
                      </a:r>
                    </a:p>
                    <a:p>
                      <a:pPr marL="342900" lvl="0" indent="-342900" algn="just">
                        <a:lnSpc>
                          <a:spcPct val="150000"/>
                        </a:lnSpc>
                        <a:spcAft>
                          <a:spcPts val="0"/>
                        </a:spcAft>
                        <a:buFont typeface="Wingdings" panose="05000000000000000000" pitchFamily="2" charset="2"/>
                        <a:buChar char=""/>
                        <a:tabLst>
                          <a:tab pos="457200" algn="l"/>
                        </a:tabLst>
                      </a:pPr>
                      <a:r>
                        <a:rPr lang="nl-NL" sz="1200" dirty="0">
                          <a:solidFill>
                            <a:schemeClr val="tx1">
                              <a:lumMod val="50000"/>
                              <a:lumOff val="50000"/>
                            </a:schemeClr>
                          </a:solidFill>
                          <a:effectLst/>
                        </a:rPr>
                        <a:t>Het element bestaat uit streekeigen en inheemse soorten.</a:t>
                      </a:r>
                    </a:p>
                    <a:p>
                      <a:pPr algn="just">
                        <a:lnSpc>
                          <a:spcPct val="150000"/>
                        </a:lnSpc>
                        <a:spcAft>
                          <a:spcPts val="0"/>
                        </a:spcAft>
                      </a:pPr>
                      <a:r>
                        <a:rPr lang="nl-NL" sz="1200" dirty="0">
                          <a:solidFill>
                            <a:schemeClr val="tx1">
                              <a:lumMod val="50000"/>
                              <a:lumOff val="50000"/>
                            </a:schemeClr>
                          </a:solidFill>
                          <a:effectLst/>
                        </a:rPr>
                        <a:t> </a:t>
                      </a:r>
                    </a:p>
                    <a:p>
                      <a:pPr algn="just">
                        <a:lnSpc>
                          <a:spcPct val="150000"/>
                        </a:lnSpc>
                        <a:spcAft>
                          <a:spcPts val="0"/>
                        </a:spcAft>
                      </a:pPr>
                      <a:r>
                        <a:rPr lang="nl-NL" sz="1200" dirty="0">
                          <a:solidFill>
                            <a:schemeClr val="tx1">
                              <a:lumMod val="50000"/>
                              <a:lumOff val="50000"/>
                            </a:schemeClr>
                          </a:solidFill>
                          <a:effectLst/>
                        </a:rPr>
                        <a:t>              Variant A: Geriefhoutbosje met </a:t>
                      </a:r>
                      <a:r>
                        <a:rPr lang="nl-NL" sz="1200" dirty="0" err="1">
                          <a:solidFill>
                            <a:schemeClr val="tx1">
                              <a:lumMod val="50000"/>
                              <a:lumOff val="50000"/>
                            </a:schemeClr>
                          </a:solidFill>
                          <a:effectLst/>
                        </a:rPr>
                        <a:t>eindkap</a:t>
                      </a:r>
                      <a:endParaRPr lang="nl-NL" sz="1200" dirty="0">
                        <a:solidFill>
                          <a:schemeClr val="tx1">
                            <a:lumMod val="50000"/>
                            <a:lumOff val="50000"/>
                          </a:schemeClr>
                        </a:solidFill>
                        <a:effectLst/>
                      </a:endParaRPr>
                    </a:p>
                    <a:p>
                      <a:pPr marL="342900" lvl="0" indent="-342900" algn="l">
                        <a:lnSpc>
                          <a:spcPct val="150000"/>
                        </a:lnSpc>
                        <a:spcAft>
                          <a:spcPts val="0"/>
                        </a:spcAft>
                        <a:buFont typeface="Wingdings" panose="05000000000000000000" pitchFamily="2" charset="2"/>
                        <a:buChar char=""/>
                        <a:tabLst>
                          <a:tab pos="457200" algn="l"/>
                        </a:tabLst>
                      </a:pPr>
                      <a:r>
                        <a:rPr lang="nl-NL" sz="1200" dirty="0">
                          <a:solidFill>
                            <a:schemeClr val="tx1">
                              <a:lumMod val="50000"/>
                              <a:lumOff val="50000"/>
                            </a:schemeClr>
                          </a:solidFill>
                          <a:effectLst/>
                        </a:rPr>
                        <a:t>Het element heeft een minimale kroonbedekking van 80%</a:t>
                      </a:r>
                    </a:p>
                    <a:p>
                      <a:pPr marL="342900" lvl="0" indent="-342900" algn="l">
                        <a:lnSpc>
                          <a:spcPct val="150000"/>
                        </a:lnSpc>
                        <a:spcAft>
                          <a:spcPts val="0"/>
                        </a:spcAft>
                        <a:buFont typeface="Wingdings" panose="05000000000000000000" pitchFamily="2" charset="2"/>
                        <a:buChar char=""/>
                        <a:tabLst>
                          <a:tab pos="457200" algn="l"/>
                        </a:tabLst>
                      </a:pPr>
                      <a:r>
                        <a:rPr lang="nl-NL" sz="1200" dirty="0">
                          <a:solidFill>
                            <a:schemeClr val="tx1">
                              <a:lumMod val="50000"/>
                              <a:lumOff val="50000"/>
                            </a:schemeClr>
                          </a:solidFill>
                          <a:effectLst/>
                        </a:rPr>
                        <a:t>Ten minste 60% van de kroonbedekking bestaat uit hakhout.</a:t>
                      </a:r>
                    </a:p>
                    <a:p>
                      <a:pPr marL="342900" lvl="0" indent="-342900" algn="l">
                        <a:lnSpc>
                          <a:spcPct val="150000"/>
                        </a:lnSpc>
                        <a:spcAft>
                          <a:spcPts val="0"/>
                        </a:spcAft>
                        <a:buFont typeface="Wingdings" panose="05000000000000000000" pitchFamily="2" charset="2"/>
                        <a:buChar char=""/>
                        <a:tabLst>
                          <a:tab pos="457200" algn="l"/>
                        </a:tabLst>
                      </a:pPr>
                      <a:r>
                        <a:rPr lang="nl-NL" sz="1200" dirty="0">
                          <a:solidFill>
                            <a:schemeClr val="tx1">
                              <a:lumMod val="50000"/>
                              <a:lumOff val="50000"/>
                            </a:schemeClr>
                          </a:solidFill>
                          <a:effectLst/>
                        </a:rPr>
                        <a:t>Het element mag overstaanders bevatten.</a:t>
                      </a:r>
                    </a:p>
                    <a:p>
                      <a:pPr marL="342900" lvl="0" indent="-342900" algn="l">
                        <a:lnSpc>
                          <a:spcPct val="150000"/>
                        </a:lnSpc>
                        <a:spcAft>
                          <a:spcPts val="0"/>
                        </a:spcAft>
                        <a:buFont typeface="Wingdings" panose="05000000000000000000" pitchFamily="2" charset="2"/>
                        <a:buChar char=""/>
                        <a:tabLst>
                          <a:tab pos="457200" algn="l"/>
                        </a:tabLst>
                      </a:pPr>
                      <a:r>
                        <a:rPr lang="nl-NL" sz="1200" dirty="0">
                          <a:solidFill>
                            <a:schemeClr val="tx1">
                              <a:lumMod val="50000"/>
                              <a:lumOff val="50000"/>
                            </a:schemeClr>
                          </a:solidFill>
                          <a:effectLst/>
                        </a:rPr>
                        <a:t>Een ontwikkelde struik- en </a:t>
                      </a:r>
                      <a:r>
                        <a:rPr lang="nl-NL" sz="1200" dirty="0" err="1">
                          <a:solidFill>
                            <a:schemeClr val="tx1">
                              <a:lumMod val="50000"/>
                              <a:lumOff val="50000"/>
                            </a:schemeClr>
                          </a:solidFill>
                          <a:effectLst/>
                        </a:rPr>
                        <a:t>kruidlaag</a:t>
                      </a:r>
                      <a:r>
                        <a:rPr lang="nl-NL" sz="1200" dirty="0">
                          <a:solidFill>
                            <a:schemeClr val="tx1">
                              <a:lumMod val="50000"/>
                              <a:lumOff val="50000"/>
                            </a:schemeClr>
                          </a:solidFill>
                          <a:effectLst/>
                        </a:rPr>
                        <a:t> is gewenst.</a:t>
                      </a:r>
                    </a:p>
                    <a:p>
                      <a:pPr marL="342900" lvl="0" indent="-342900" algn="l">
                        <a:lnSpc>
                          <a:spcPct val="150000"/>
                        </a:lnSpc>
                        <a:spcAft>
                          <a:spcPts val="0"/>
                        </a:spcAft>
                        <a:buFont typeface="Wingdings" panose="05000000000000000000" pitchFamily="2" charset="2"/>
                        <a:buChar char=""/>
                        <a:tabLst>
                          <a:tab pos="457200" algn="l"/>
                        </a:tabLst>
                      </a:pPr>
                      <a:r>
                        <a:rPr lang="nl-NL" sz="1200" dirty="0">
                          <a:solidFill>
                            <a:schemeClr val="tx1">
                              <a:lumMod val="50000"/>
                              <a:lumOff val="50000"/>
                            </a:schemeClr>
                          </a:solidFill>
                          <a:effectLst/>
                        </a:rPr>
                        <a:t>Er vindt </a:t>
                      </a:r>
                      <a:r>
                        <a:rPr lang="nl-NL" sz="1200" dirty="0" err="1">
                          <a:solidFill>
                            <a:schemeClr val="tx1">
                              <a:lumMod val="50000"/>
                              <a:lumOff val="50000"/>
                            </a:schemeClr>
                          </a:solidFill>
                          <a:effectLst/>
                        </a:rPr>
                        <a:t>eindkap</a:t>
                      </a:r>
                      <a:r>
                        <a:rPr lang="nl-NL" sz="1200" dirty="0">
                          <a:solidFill>
                            <a:schemeClr val="tx1">
                              <a:lumMod val="50000"/>
                              <a:lumOff val="50000"/>
                            </a:schemeClr>
                          </a:solidFill>
                          <a:effectLst/>
                        </a:rPr>
                        <a:t> plaats in een cyclus van 5 – 20 jaar, afhankelijk van boomsoort en groeisnelheid. Indicatieve maximale diameter van de staken: 20 centimeter.</a:t>
                      </a:r>
                    </a:p>
                    <a:p>
                      <a:pPr marL="447675" algn="l">
                        <a:lnSpc>
                          <a:spcPct val="150000"/>
                        </a:lnSpc>
                        <a:spcAft>
                          <a:spcPts val="0"/>
                        </a:spcAft>
                      </a:pPr>
                      <a:r>
                        <a:rPr lang="nl-NL" sz="1200" dirty="0">
                          <a:solidFill>
                            <a:schemeClr val="tx1">
                              <a:lumMod val="50000"/>
                              <a:lumOff val="50000"/>
                            </a:schemeClr>
                          </a:solidFill>
                          <a:effectLst/>
                        </a:rPr>
                        <a:t> </a:t>
                      </a:r>
                    </a:p>
                    <a:p>
                      <a:pPr marL="447675" algn="l">
                        <a:lnSpc>
                          <a:spcPct val="150000"/>
                        </a:lnSpc>
                        <a:spcAft>
                          <a:spcPts val="0"/>
                        </a:spcAft>
                      </a:pPr>
                      <a:r>
                        <a:rPr lang="nl-NL" sz="1200" dirty="0">
                          <a:solidFill>
                            <a:schemeClr val="tx1">
                              <a:lumMod val="50000"/>
                              <a:lumOff val="50000"/>
                            </a:schemeClr>
                          </a:solidFill>
                          <a:effectLst/>
                        </a:rPr>
                        <a:t>Variant B: Landschappelijk bosje</a:t>
                      </a:r>
                    </a:p>
                    <a:p>
                      <a:pPr marL="342900" lvl="0" indent="-342900" algn="just">
                        <a:lnSpc>
                          <a:spcPct val="150000"/>
                        </a:lnSpc>
                        <a:spcAft>
                          <a:spcPts val="0"/>
                        </a:spcAft>
                        <a:buFont typeface="Wingdings" panose="05000000000000000000" pitchFamily="2" charset="2"/>
                        <a:buChar char=""/>
                        <a:tabLst>
                          <a:tab pos="457200" algn="l"/>
                        </a:tabLst>
                      </a:pPr>
                      <a:r>
                        <a:rPr lang="nl-NL" sz="1200" dirty="0">
                          <a:solidFill>
                            <a:schemeClr val="tx1">
                              <a:lumMod val="50000"/>
                              <a:lumOff val="50000"/>
                            </a:schemeClr>
                          </a:solidFill>
                          <a:effectLst/>
                        </a:rPr>
                        <a:t>Het element heeft een minimale kroonbedekking van 80%.</a:t>
                      </a:r>
                    </a:p>
                    <a:p>
                      <a:pPr marL="342900" lvl="0" indent="-342900" algn="just">
                        <a:lnSpc>
                          <a:spcPct val="150000"/>
                        </a:lnSpc>
                        <a:spcAft>
                          <a:spcPts val="0"/>
                        </a:spcAft>
                        <a:buFont typeface="Wingdings" panose="05000000000000000000" pitchFamily="2" charset="2"/>
                        <a:buChar char=""/>
                        <a:tabLst>
                          <a:tab pos="457200" algn="l"/>
                        </a:tabLst>
                      </a:pPr>
                      <a:r>
                        <a:rPr lang="nl-NL" sz="1200" dirty="0">
                          <a:solidFill>
                            <a:schemeClr val="tx1">
                              <a:lumMod val="50000"/>
                              <a:lumOff val="50000"/>
                            </a:schemeClr>
                          </a:solidFill>
                          <a:effectLst/>
                        </a:rPr>
                        <a:t>Een ontwikkelde struik- en </a:t>
                      </a:r>
                      <a:r>
                        <a:rPr lang="nl-NL" sz="1200" dirty="0" err="1">
                          <a:solidFill>
                            <a:schemeClr val="tx1">
                              <a:lumMod val="50000"/>
                              <a:lumOff val="50000"/>
                            </a:schemeClr>
                          </a:solidFill>
                          <a:effectLst/>
                        </a:rPr>
                        <a:t>kruidlaag</a:t>
                      </a:r>
                      <a:r>
                        <a:rPr lang="nl-NL" sz="1200" dirty="0">
                          <a:solidFill>
                            <a:schemeClr val="tx1">
                              <a:lumMod val="50000"/>
                              <a:lumOff val="50000"/>
                            </a:schemeClr>
                          </a:solidFill>
                          <a:effectLst/>
                        </a:rPr>
                        <a:t> is gewenst.</a:t>
                      </a:r>
                    </a:p>
                    <a:p>
                      <a:pPr marL="342900" lvl="0" indent="-342900" algn="just">
                        <a:lnSpc>
                          <a:spcPct val="150000"/>
                        </a:lnSpc>
                        <a:spcAft>
                          <a:spcPts val="0"/>
                        </a:spcAft>
                        <a:buFont typeface="Wingdings" panose="05000000000000000000" pitchFamily="2" charset="2"/>
                        <a:buChar char=""/>
                        <a:tabLst>
                          <a:tab pos="457200" algn="l"/>
                        </a:tabLst>
                      </a:pPr>
                      <a:r>
                        <a:rPr lang="nl-NL" sz="1200" dirty="0">
                          <a:solidFill>
                            <a:schemeClr val="tx1">
                              <a:lumMod val="50000"/>
                              <a:lumOff val="50000"/>
                            </a:schemeClr>
                          </a:solidFill>
                          <a:effectLst/>
                        </a:rPr>
                        <a:t>Het beheer is er op gericht om variatie in leeftijd te ontwikkelen.</a:t>
                      </a:r>
                      <a:endParaRPr lang="nl-NL" sz="1200" dirty="0">
                        <a:solidFill>
                          <a:schemeClr val="tx1">
                            <a:lumMod val="50000"/>
                            <a:lumOff val="50000"/>
                          </a:schemeClr>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55959" marR="55959" marT="20726" marB="20726">
                    <a:noFill/>
                  </a:tcPr>
                </a:tc>
              </a:tr>
            </a:tbl>
          </a:graphicData>
        </a:graphic>
      </p:graphicFrame>
    </p:spTree>
    <p:extLst>
      <p:ext uri="{BB962C8B-B14F-4D97-AF65-F5344CB8AC3E}">
        <p14:creationId xmlns:p14="http://schemas.microsoft.com/office/powerpoint/2010/main" val="1624848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8975" y="256677"/>
            <a:ext cx="5401067" cy="2721870"/>
          </a:xfrm>
          <a:prstGeom prst="rect">
            <a:avLst/>
          </a:prstGeom>
        </p:spPr>
      </p:pic>
      <p:sp>
        <p:nvSpPr>
          <p:cNvPr id="6" name="Tekstvak 5"/>
          <p:cNvSpPr txBox="1"/>
          <p:nvPr/>
        </p:nvSpPr>
        <p:spPr>
          <a:xfrm>
            <a:off x="5311850" y="3566098"/>
            <a:ext cx="1718740" cy="584775"/>
          </a:xfrm>
          <a:prstGeom prst="rect">
            <a:avLst/>
          </a:prstGeom>
          <a:noFill/>
        </p:spPr>
        <p:txBody>
          <a:bodyPr wrap="none" rtlCol="0">
            <a:spAutoFit/>
          </a:bodyPr>
          <a:lstStyle/>
          <a:p>
            <a:pPr algn="ctr"/>
            <a:r>
              <a:rPr lang="nl-NL" sz="3200" dirty="0" smtClean="0">
                <a:solidFill>
                  <a:srgbClr val="768828"/>
                </a:solidFill>
              </a:rPr>
              <a:t>Wij zijn…</a:t>
            </a:r>
            <a:endParaRPr lang="nl-NL" sz="3200" dirty="0">
              <a:solidFill>
                <a:srgbClr val="768828"/>
              </a:solidFill>
            </a:endParaRPr>
          </a:p>
        </p:txBody>
      </p:sp>
      <p:cxnSp>
        <p:nvCxnSpPr>
          <p:cNvPr id="7" name="Rechte verbindingslijn 6"/>
          <p:cNvCxnSpPr/>
          <p:nvPr/>
        </p:nvCxnSpPr>
        <p:spPr>
          <a:xfrm flipH="1">
            <a:off x="6171220" y="4311938"/>
            <a:ext cx="3156" cy="2287735"/>
          </a:xfrm>
          <a:prstGeom prst="line">
            <a:avLst/>
          </a:prstGeom>
          <a:ln w="19050">
            <a:solidFill>
              <a:srgbClr val="888C8D"/>
            </a:solidFill>
          </a:ln>
        </p:spPr>
        <p:style>
          <a:lnRef idx="1">
            <a:schemeClr val="accent1"/>
          </a:lnRef>
          <a:fillRef idx="0">
            <a:schemeClr val="accent1"/>
          </a:fillRef>
          <a:effectRef idx="0">
            <a:schemeClr val="accent1"/>
          </a:effectRef>
          <a:fontRef idx="minor">
            <a:schemeClr val="tx1"/>
          </a:fontRef>
        </p:style>
      </p:cxnSp>
      <p:sp>
        <p:nvSpPr>
          <p:cNvPr id="8" name="Tekstvak 7"/>
          <p:cNvSpPr txBox="1"/>
          <p:nvPr/>
        </p:nvSpPr>
        <p:spPr>
          <a:xfrm>
            <a:off x="2517285" y="5163417"/>
            <a:ext cx="3077509" cy="584775"/>
          </a:xfrm>
          <a:prstGeom prst="rect">
            <a:avLst/>
          </a:prstGeom>
          <a:noFill/>
        </p:spPr>
        <p:txBody>
          <a:bodyPr wrap="none" rtlCol="0">
            <a:spAutoFit/>
          </a:bodyPr>
          <a:lstStyle/>
          <a:p>
            <a:pPr algn="r"/>
            <a:r>
              <a:rPr lang="nl-NL" sz="3200" dirty="0" smtClean="0">
                <a:solidFill>
                  <a:srgbClr val="306095"/>
                </a:solidFill>
              </a:rPr>
              <a:t>1900 deelnemers</a:t>
            </a:r>
            <a:endParaRPr lang="nl-NL" sz="3200" dirty="0">
              <a:solidFill>
                <a:srgbClr val="306095"/>
              </a:solidFill>
            </a:endParaRPr>
          </a:p>
        </p:txBody>
      </p:sp>
      <p:sp>
        <p:nvSpPr>
          <p:cNvPr id="9" name="Tekstvak 8"/>
          <p:cNvSpPr txBox="1"/>
          <p:nvPr/>
        </p:nvSpPr>
        <p:spPr>
          <a:xfrm>
            <a:off x="6598585" y="4627433"/>
            <a:ext cx="5022914" cy="1569660"/>
          </a:xfrm>
          <a:prstGeom prst="rect">
            <a:avLst/>
          </a:prstGeom>
          <a:noFill/>
        </p:spPr>
        <p:txBody>
          <a:bodyPr wrap="none" rtlCol="0">
            <a:spAutoFit/>
          </a:bodyPr>
          <a:lstStyle/>
          <a:p>
            <a:r>
              <a:rPr lang="nl-NL" sz="2400" dirty="0" smtClean="0">
                <a:solidFill>
                  <a:srgbClr val="888C8D"/>
                </a:solidFill>
              </a:rPr>
              <a:t>…met passie voor </a:t>
            </a:r>
            <a:r>
              <a:rPr lang="nl-NL" sz="2400" dirty="0" smtClean="0">
                <a:solidFill>
                  <a:srgbClr val="768828"/>
                </a:solidFill>
              </a:rPr>
              <a:t>landschap</a:t>
            </a:r>
          </a:p>
          <a:p>
            <a:r>
              <a:rPr lang="nl-NL" sz="2400" dirty="0" smtClean="0">
                <a:solidFill>
                  <a:srgbClr val="888C8D"/>
                </a:solidFill>
              </a:rPr>
              <a:t>…met gevoel voor </a:t>
            </a:r>
            <a:r>
              <a:rPr lang="nl-NL" sz="2400" dirty="0" smtClean="0">
                <a:solidFill>
                  <a:srgbClr val="768828"/>
                </a:solidFill>
              </a:rPr>
              <a:t>flora en fauna</a:t>
            </a:r>
          </a:p>
          <a:p>
            <a:r>
              <a:rPr lang="nl-NL" sz="2400" dirty="0" smtClean="0">
                <a:solidFill>
                  <a:srgbClr val="888C8D"/>
                </a:solidFill>
              </a:rPr>
              <a:t>…met besef van </a:t>
            </a:r>
            <a:r>
              <a:rPr lang="nl-NL" sz="2400" dirty="0" smtClean="0">
                <a:solidFill>
                  <a:srgbClr val="768828"/>
                </a:solidFill>
              </a:rPr>
              <a:t>cultuurhistorie</a:t>
            </a:r>
          </a:p>
          <a:p>
            <a:r>
              <a:rPr lang="nl-NL" sz="2400" dirty="0" smtClean="0">
                <a:solidFill>
                  <a:srgbClr val="888C8D"/>
                </a:solidFill>
              </a:rPr>
              <a:t>…met een hart voor </a:t>
            </a:r>
            <a:r>
              <a:rPr lang="nl-NL" sz="2400" dirty="0" smtClean="0">
                <a:solidFill>
                  <a:srgbClr val="768828"/>
                </a:solidFill>
              </a:rPr>
              <a:t>landschapsbeheer</a:t>
            </a:r>
            <a:endParaRPr lang="nl-NL" sz="2400" dirty="0">
              <a:solidFill>
                <a:srgbClr val="768828"/>
              </a:solidFill>
            </a:endParaRPr>
          </a:p>
        </p:txBody>
      </p:sp>
    </p:spTree>
    <p:extLst>
      <p:ext uri="{BB962C8B-B14F-4D97-AF65-F5344CB8AC3E}">
        <p14:creationId xmlns:p14="http://schemas.microsoft.com/office/powerpoint/2010/main" val="8809778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 2"/>
          <p:cNvGraphicFramePr>
            <a:graphicFrameLocks noGrp="1"/>
          </p:cNvGraphicFramePr>
          <p:nvPr>
            <p:extLst>
              <p:ext uri="{D42A27DB-BD31-4B8C-83A1-F6EECF244321}">
                <p14:modId xmlns:p14="http://schemas.microsoft.com/office/powerpoint/2010/main" val="1235663294"/>
              </p:ext>
            </p:extLst>
          </p:nvPr>
        </p:nvGraphicFramePr>
        <p:xfrm>
          <a:off x="492369" y="445478"/>
          <a:ext cx="9368484" cy="5712061"/>
        </p:xfrm>
        <a:graphic>
          <a:graphicData uri="http://schemas.openxmlformats.org/drawingml/2006/table">
            <a:tbl>
              <a:tblPr>
                <a:tableStyleId>{5C22544A-7EE6-4342-B048-85BDC9FD1C3A}</a:tableStyleId>
              </a:tblPr>
              <a:tblGrid>
                <a:gridCol w="423700"/>
                <a:gridCol w="4590087"/>
                <a:gridCol w="4354697"/>
              </a:tblGrid>
              <a:tr h="495325">
                <a:tc gridSpan="3">
                  <a:txBody>
                    <a:bodyPr/>
                    <a:lstStyle/>
                    <a:p>
                      <a:pPr>
                        <a:lnSpc>
                          <a:spcPct val="150000"/>
                        </a:lnSpc>
                        <a:spcAft>
                          <a:spcPts val="0"/>
                        </a:spcAft>
                      </a:pPr>
                      <a:r>
                        <a:rPr lang="nl-NL" sz="800" dirty="0" smtClean="0">
                          <a:effectLst/>
                        </a:rPr>
                        <a:t>GERIEFHOUTBOSJE </a:t>
                      </a:r>
                      <a:r>
                        <a:rPr lang="nl-NL" sz="800" dirty="0">
                          <a:effectLst/>
                        </a:rPr>
                        <a:t>EN LANDSCHAPPELIJK </a:t>
                      </a:r>
                      <a:r>
                        <a:rPr lang="nl-NL" sz="800" dirty="0" smtClean="0">
                          <a:effectLst/>
                        </a:rPr>
                        <a:t>BOSJE</a:t>
                      </a:r>
                      <a:endParaRPr lang="nl-NL" sz="1000" dirty="0">
                        <a:effectLst/>
                      </a:endParaRPr>
                    </a:p>
                  </a:txBody>
                  <a:tcPr marL="36787" marR="36787" marT="0" marB="0">
                    <a:noFill/>
                  </a:tcPr>
                </a:tc>
                <a:tc hMerge="1">
                  <a:txBody>
                    <a:bodyPr/>
                    <a:lstStyle/>
                    <a:p>
                      <a:endParaRPr lang="nl-NL"/>
                    </a:p>
                  </a:txBody>
                  <a:tcPr/>
                </a:tc>
                <a:tc hMerge="1">
                  <a:txBody>
                    <a:bodyPr/>
                    <a:lstStyle/>
                    <a:p>
                      <a:endParaRPr lang="nl-NL"/>
                    </a:p>
                  </a:txBody>
                  <a:tcPr/>
                </a:tc>
              </a:tr>
              <a:tr h="495325">
                <a:tc>
                  <a:txBody>
                    <a:bodyPr/>
                    <a:lstStyle/>
                    <a:p>
                      <a:pPr algn="just">
                        <a:lnSpc>
                          <a:spcPct val="130000"/>
                        </a:lnSpc>
                        <a:spcAft>
                          <a:spcPts val="0"/>
                        </a:spcAft>
                      </a:pPr>
                      <a:r>
                        <a:rPr lang="nl-NL" sz="700">
                          <a:effectLst/>
                        </a:rPr>
                        <a:t> </a:t>
                      </a:r>
                      <a:endParaRPr lang="nl-NL" sz="1000">
                        <a:effectLst/>
                      </a:endParaRPr>
                    </a:p>
                    <a:p>
                      <a:pPr algn="just">
                        <a:lnSpc>
                          <a:spcPct val="130000"/>
                        </a:lnSpc>
                        <a:spcAft>
                          <a:spcPts val="0"/>
                        </a:spcAft>
                      </a:pPr>
                      <a:r>
                        <a:rPr lang="nl-NL" sz="700">
                          <a:effectLst/>
                        </a:rPr>
                        <a:t> </a:t>
                      </a:r>
                      <a:endParaRPr lang="nl-NL" sz="1000">
                        <a:effectLst/>
                        <a:latin typeface="Garamond" panose="02020404030301010803" pitchFamily="18" charset="0"/>
                        <a:ea typeface="Times New Roman" panose="02020603050405020304" pitchFamily="18" charset="0"/>
                        <a:cs typeface="Times New Roman" panose="02020603050405020304" pitchFamily="18" charset="0"/>
                      </a:endParaRPr>
                    </a:p>
                  </a:txBody>
                  <a:tcPr marL="56757" marR="56757" marT="0" marB="0"/>
                </a:tc>
                <a:tc>
                  <a:txBody>
                    <a:bodyPr/>
                    <a:lstStyle/>
                    <a:p>
                      <a:pPr>
                        <a:lnSpc>
                          <a:spcPct val="150000"/>
                        </a:lnSpc>
                        <a:spcAft>
                          <a:spcPts val="0"/>
                        </a:spcAft>
                      </a:pPr>
                      <a:r>
                        <a:rPr lang="nl-NL" sz="800" dirty="0">
                          <a:effectLst/>
                        </a:rPr>
                        <a:t>BEHEER GEFIEFHOUTBOSJE</a:t>
                      </a:r>
                      <a:endParaRPr lang="nl-NL" sz="1000" dirty="0">
                        <a:effectLst/>
                      </a:endParaRPr>
                    </a:p>
                    <a:p>
                      <a:pPr>
                        <a:lnSpc>
                          <a:spcPct val="150000"/>
                        </a:lnSpc>
                        <a:spcAft>
                          <a:spcPts val="0"/>
                        </a:spcAft>
                      </a:pPr>
                      <a:r>
                        <a:rPr lang="nl-NL" sz="800" dirty="0">
                          <a:effectLst/>
                        </a:rPr>
                        <a:t>Variant A (met </a:t>
                      </a:r>
                      <a:r>
                        <a:rPr lang="nl-NL" sz="800" dirty="0" err="1">
                          <a:effectLst/>
                        </a:rPr>
                        <a:t>eindkap</a:t>
                      </a:r>
                      <a:r>
                        <a:rPr lang="nl-NL" sz="800" dirty="0">
                          <a:effectLst/>
                        </a:rPr>
                        <a:t>)</a:t>
                      </a:r>
                      <a:endParaRPr lang="nl-NL" sz="10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56757" marR="56757" marT="0" marB="0" anchor="ctr">
                    <a:noFill/>
                  </a:tcPr>
                </a:tc>
                <a:tc>
                  <a:txBody>
                    <a:bodyPr/>
                    <a:lstStyle/>
                    <a:p>
                      <a:pPr>
                        <a:lnSpc>
                          <a:spcPct val="150000"/>
                        </a:lnSpc>
                        <a:spcAft>
                          <a:spcPts val="0"/>
                        </a:spcAft>
                      </a:pPr>
                      <a:r>
                        <a:rPr lang="nl-NL" sz="800" dirty="0">
                          <a:effectLst/>
                        </a:rPr>
                        <a:t>BEHEER LANDSCHAPPELIJK BOSJE</a:t>
                      </a:r>
                      <a:endParaRPr lang="nl-NL" sz="1000" dirty="0">
                        <a:effectLst/>
                      </a:endParaRPr>
                    </a:p>
                    <a:p>
                      <a:pPr>
                        <a:lnSpc>
                          <a:spcPct val="150000"/>
                        </a:lnSpc>
                        <a:spcAft>
                          <a:spcPts val="0"/>
                        </a:spcAft>
                      </a:pPr>
                      <a:r>
                        <a:rPr lang="nl-NL" sz="800" dirty="0">
                          <a:effectLst/>
                        </a:rPr>
                        <a:t>Variant B (zonder </a:t>
                      </a:r>
                      <a:r>
                        <a:rPr lang="nl-NL" sz="800" dirty="0" err="1">
                          <a:effectLst/>
                        </a:rPr>
                        <a:t>eindkap</a:t>
                      </a:r>
                      <a:r>
                        <a:rPr lang="nl-NL" sz="800" dirty="0">
                          <a:effectLst/>
                        </a:rPr>
                        <a:t>)</a:t>
                      </a:r>
                      <a:endParaRPr lang="nl-NL" sz="10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56757" marR="56757" marT="0" marB="0" anchor="ctr"/>
                </a:tc>
              </a:tr>
              <a:tr h="2131613">
                <a:tc>
                  <a:txBody>
                    <a:bodyPr/>
                    <a:lstStyle/>
                    <a:p>
                      <a:pPr marL="71755" marR="71755">
                        <a:lnSpc>
                          <a:spcPct val="130000"/>
                        </a:lnSpc>
                        <a:spcAft>
                          <a:spcPts val="0"/>
                        </a:spcAft>
                      </a:pPr>
                      <a:r>
                        <a:rPr lang="nl-NL" sz="800">
                          <a:effectLst/>
                        </a:rPr>
                        <a:t>Werkzaamheden</a:t>
                      </a:r>
                      <a:endParaRPr lang="nl-NL" sz="1000">
                        <a:effectLst/>
                        <a:latin typeface="Garamond" panose="02020404030301010803" pitchFamily="18" charset="0"/>
                        <a:ea typeface="Times New Roman" panose="02020603050405020304" pitchFamily="18" charset="0"/>
                        <a:cs typeface="Times New Roman" panose="02020603050405020304" pitchFamily="18" charset="0"/>
                      </a:endParaRPr>
                    </a:p>
                  </a:txBody>
                  <a:tcPr marL="56757" marR="56757" marT="0" marB="0" vert="vert270" anchor="ctr"/>
                </a:tc>
                <a:tc>
                  <a:txBody>
                    <a:bodyPr/>
                    <a:lstStyle/>
                    <a:p>
                      <a:pPr marL="342900" lvl="0" indent="-342900">
                        <a:lnSpc>
                          <a:spcPct val="150000"/>
                        </a:lnSpc>
                        <a:spcAft>
                          <a:spcPts val="0"/>
                        </a:spcAft>
                        <a:buFont typeface="Wingdings" panose="05000000000000000000" pitchFamily="2" charset="2"/>
                        <a:buChar char=""/>
                        <a:tabLst>
                          <a:tab pos="228600" algn="l"/>
                        </a:tabLst>
                      </a:pPr>
                      <a:r>
                        <a:rPr lang="nl-NL" sz="800" dirty="0">
                          <a:effectLst/>
                        </a:rPr>
                        <a:t>Het element wordt beheerd als hakhout, waarbij het hakhout periodiek wordt afgezet.</a:t>
                      </a:r>
                      <a:endParaRPr lang="nl-NL" sz="1000" dirty="0">
                        <a:effectLst/>
                      </a:endParaRPr>
                    </a:p>
                    <a:p>
                      <a:pPr marL="342900" lvl="0" indent="-342900">
                        <a:lnSpc>
                          <a:spcPct val="150000"/>
                        </a:lnSpc>
                        <a:spcAft>
                          <a:spcPts val="0"/>
                        </a:spcAft>
                        <a:buFont typeface="Wingdings" panose="05000000000000000000" pitchFamily="2" charset="2"/>
                        <a:buChar char=""/>
                        <a:tabLst>
                          <a:tab pos="228600" algn="l"/>
                        </a:tabLst>
                      </a:pPr>
                      <a:r>
                        <a:rPr lang="nl-NL" sz="800" dirty="0">
                          <a:effectLst/>
                        </a:rPr>
                        <a:t>Ongewenste soorten zoals Amerikaanse vogelkers en Ratelpopulier dienen te worden verwijderd.</a:t>
                      </a:r>
                      <a:endParaRPr lang="nl-NL" sz="1000" dirty="0">
                        <a:effectLst/>
                      </a:endParaRPr>
                    </a:p>
                    <a:p>
                      <a:pPr marL="342900" lvl="0" indent="-342900">
                        <a:lnSpc>
                          <a:spcPct val="150000"/>
                        </a:lnSpc>
                        <a:spcAft>
                          <a:spcPts val="0"/>
                        </a:spcAft>
                        <a:buFont typeface="Wingdings" panose="05000000000000000000" pitchFamily="2" charset="2"/>
                        <a:buChar char=""/>
                        <a:tabLst>
                          <a:tab pos="228600" algn="l"/>
                        </a:tabLst>
                      </a:pPr>
                      <a:r>
                        <a:rPr lang="nl-NL" sz="800" dirty="0">
                          <a:effectLst/>
                        </a:rPr>
                        <a:t>Maaien bramen en distels op </a:t>
                      </a:r>
                      <a:r>
                        <a:rPr lang="nl-NL" sz="800" dirty="0" err="1">
                          <a:effectLst/>
                        </a:rPr>
                        <a:t>perceelsrand</a:t>
                      </a:r>
                      <a:r>
                        <a:rPr lang="nl-NL" sz="800" dirty="0">
                          <a:effectLst/>
                        </a:rPr>
                        <a:t> </a:t>
                      </a:r>
                      <a:endParaRPr lang="nl-NL" sz="1000" dirty="0">
                        <a:effectLst/>
                      </a:endParaRPr>
                    </a:p>
                    <a:p>
                      <a:pPr marL="342900" lvl="0" indent="-342900">
                        <a:lnSpc>
                          <a:spcPct val="150000"/>
                        </a:lnSpc>
                        <a:spcAft>
                          <a:spcPts val="0"/>
                        </a:spcAft>
                        <a:buFont typeface="Wingdings" panose="05000000000000000000" pitchFamily="2" charset="2"/>
                        <a:buChar char=""/>
                        <a:tabLst>
                          <a:tab pos="228600" algn="l"/>
                        </a:tabLst>
                      </a:pPr>
                      <a:r>
                        <a:rPr lang="nl-NL" sz="800" dirty="0">
                          <a:effectLst/>
                        </a:rPr>
                        <a:t>Snoeien overhangende takken</a:t>
                      </a:r>
                      <a:endParaRPr lang="nl-NL" sz="1000" dirty="0">
                        <a:effectLst/>
                      </a:endParaRPr>
                    </a:p>
                    <a:p>
                      <a:pPr marL="342900" lvl="0" indent="-342900">
                        <a:lnSpc>
                          <a:spcPct val="150000"/>
                        </a:lnSpc>
                        <a:spcAft>
                          <a:spcPts val="0"/>
                        </a:spcAft>
                        <a:buFont typeface="Wingdings" panose="05000000000000000000" pitchFamily="2" charset="2"/>
                        <a:buChar char=""/>
                        <a:tabLst>
                          <a:tab pos="228600" algn="l"/>
                        </a:tabLst>
                      </a:pPr>
                      <a:r>
                        <a:rPr lang="nl-NL" sz="800" dirty="0">
                          <a:effectLst/>
                        </a:rPr>
                        <a:t>Indien noodzakelijk het inplanten van grote open plekken.</a:t>
                      </a:r>
                      <a:endParaRPr lang="nl-NL" sz="1000" dirty="0">
                        <a:effectLst/>
                      </a:endParaRPr>
                    </a:p>
                    <a:p>
                      <a:pPr marL="342900" lvl="0" indent="-342900">
                        <a:lnSpc>
                          <a:spcPct val="150000"/>
                        </a:lnSpc>
                        <a:spcAft>
                          <a:spcPts val="0"/>
                        </a:spcAft>
                        <a:buFont typeface="Wingdings" panose="05000000000000000000" pitchFamily="2" charset="2"/>
                        <a:buChar char=""/>
                        <a:tabLst>
                          <a:tab pos="228600" algn="l"/>
                        </a:tabLst>
                      </a:pPr>
                      <a:r>
                        <a:rPr lang="nl-NL" sz="800" dirty="0">
                          <a:effectLst/>
                        </a:rPr>
                        <a:t>Indien noodzakelijk het vrijstellen van jonge beplanting.</a:t>
                      </a:r>
                      <a:endParaRPr lang="nl-NL" sz="1000" dirty="0">
                        <a:effectLst/>
                      </a:endParaRPr>
                    </a:p>
                    <a:p>
                      <a:pPr marL="342900" lvl="0" indent="-342900">
                        <a:lnSpc>
                          <a:spcPct val="150000"/>
                        </a:lnSpc>
                        <a:spcAft>
                          <a:spcPts val="0"/>
                        </a:spcAft>
                        <a:buFont typeface="Wingdings" panose="05000000000000000000" pitchFamily="2" charset="2"/>
                        <a:buChar char=""/>
                        <a:tabLst>
                          <a:tab pos="228600" algn="l"/>
                        </a:tabLst>
                      </a:pPr>
                      <a:r>
                        <a:rPr lang="nl-NL" sz="800" dirty="0">
                          <a:effectLst/>
                        </a:rPr>
                        <a:t>Het jaarlijks controleren en herstellen van </a:t>
                      </a:r>
                      <a:r>
                        <a:rPr lang="nl-NL" sz="800" dirty="0" err="1">
                          <a:effectLst/>
                        </a:rPr>
                        <a:t>veekerende</a:t>
                      </a:r>
                      <a:r>
                        <a:rPr lang="nl-NL" sz="800" dirty="0">
                          <a:effectLst/>
                        </a:rPr>
                        <a:t> rasters.</a:t>
                      </a:r>
                      <a:endParaRPr lang="nl-NL" sz="10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56757" marR="56757" marT="0" marB="0">
                    <a:noFill/>
                  </a:tcPr>
                </a:tc>
                <a:tc>
                  <a:txBody>
                    <a:bodyPr/>
                    <a:lstStyle/>
                    <a:p>
                      <a:pPr marL="342900" lvl="0" indent="-342900">
                        <a:lnSpc>
                          <a:spcPct val="150000"/>
                        </a:lnSpc>
                        <a:spcAft>
                          <a:spcPts val="0"/>
                        </a:spcAft>
                        <a:buFont typeface="Wingdings" panose="05000000000000000000" pitchFamily="2" charset="2"/>
                        <a:buChar char=""/>
                        <a:tabLst>
                          <a:tab pos="228600" algn="l"/>
                        </a:tabLst>
                      </a:pPr>
                      <a:r>
                        <a:rPr lang="nl-NL" sz="800" dirty="0">
                          <a:effectLst/>
                        </a:rPr>
                        <a:t>Het element wordt beheerd als bos.</a:t>
                      </a:r>
                      <a:endParaRPr lang="nl-NL" sz="1000" dirty="0">
                        <a:effectLst/>
                      </a:endParaRPr>
                    </a:p>
                    <a:p>
                      <a:pPr marL="342900" lvl="0" indent="-342900">
                        <a:lnSpc>
                          <a:spcPct val="150000"/>
                        </a:lnSpc>
                        <a:spcAft>
                          <a:spcPts val="0"/>
                        </a:spcAft>
                        <a:buFont typeface="Wingdings" panose="05000000000000000000" pitchFamily="2" charset="2"/>
                        <a:buChar char=""/>
                        <a:tabLst>
                          <a:tab pos="228600" algn="l"/>
                        </a:tabLst>
                      </a:pPr>
                      <a:r>
                        <a:rPr lang="nl-NL" sz="800" dirty="0">
                          <a:effectLst/>
                        </a:rPr>
                        <a:t>Ongewenste soorten zoals Amerikaanse vogelkers en Ratelpopulier dienen te worden verwijderd.</a:t>
                      </a:r>
                      <a:endParaRPr lang="nl-NL" sz="1000" dirty="0">
                        <a:effectLst/>
                      </a:endParaRPr>
                    </a:p>
                    <a:p>
                      <a:pPr marL="342900" lvl="0" indent="-342900">
                        <a:lnSpc>
                          <a:spcPct val="150000"/>
                        </a:lnSpc>
                        <a:spcAft>
                          <a:spcPts val="0"/>
                        </a:spcAft>
                        <a:buFont typeface="Wingdings" panose="05000000000000000000" pitchFamily="2" charset="2"/>
                        <a:buChar char=""/>
                        <a:tabLst>
                          <a:tab pos="228600" algn="l"/>
                        </a:tabLst>
                      </a:pPr>
                      <a:r>
                        <a:rPr lang="nl-NL" sz="800" dirty="0">
                          <a:effectLst/>
                        </a:rPr>
                        <a:t>Maaien bramen en distels op </a:t>
                      </a:r>
                      <a:r>
                        <a:rPr lang="nl-NL" sz="800" dirty="0" err="1">
                          <a:effectLst/>
                        </a:rPr>
                        <a:t>perceelsrand</a:t>
                      </a:r>
                      <a:r>
                        <a:rPr lang="nl-NL" sz="800" dirty="0">
                          <a:effectLst/>
                        </a:rPr>
                        <a:t> </a:t>
                      </a:r>
                      <a:endParaRPr lang="nl-NL" sz="1000" dirty="0">
                        <a:effectLst/>
                      </a:endParaRPr>
                    </a:p>
                    <a:p>
                      <a:pPr marL="342900" lvl="0" indent="-342900">
                        <a:lnSpc>
                          <a:spcPct val="150000"/>
                        </a:lnSpc>
                        <a:spcAft>
                          <a:spcPts val="0"/>
                        </a:spcAft>
                        <a:buFont typeface="Wingdings" panose="05000000000000000000" pitchFamily="2" charset="2"/>
                        <a:buChar char=""/>
                        <a:tabLst>
                          <a:tab pos="228600" algn="l"/>
                        </a:tabLst>
                      </a:pPr>
                      <a:r>
                        <a:rPr lang="nl-NL" sz="800" dirty="0">
                          <a:effectLst/>
                        </a:rPr>
                        <a:t>Snoeien overhangende takken</a:t>
                      </a:r>
                      <a:endParaRPr lang="nl-NL" sz="1000" dirty="0">
                        <a:effectLst/>
                      </a:endParaRPr>
                    </a:p>
                    <a:p>
                      <a:pPr marL="342900" lvl="0" indent="-342900">
                        <a:lnSpc>
                          <a:spcPct val="150000"/>
                        </a:lnSpc>
                        <a:spcAft>
                          <a:spcPts val="0"/>
                        </a:spcAft>
                        <a:buFont typeface="Wingdings" panose="05000000000000000000" pitchFamily="2" charset="2"/>
                        <a:buChar char=""/>
                        <a:tabLst>
                          <a:tab pos="228600" algn="l"/>
                        </a:tabLst>
                      </a:pPr>
                      <a:r>
                        <a:rPr lang="nl-NL" sz="800" dirty="0">
                          <a:effectLst/>
                        </a:rPr>
                        <a:t>Indien noodzakelijk het inplanten van grote open plekken.</a:t>
                      </a:r>
                      <a:endParaRPr lang="nl-NL" sz="1000" dirty="0">
                        <a:effectLst/>
                      </a:endParaRPr>
                    </a:p>
                    <a:p>
                      <a:pPr marL="342900" lvl="0" indent="-342900">
                        <a:lnSpc>
                          <a:spcPct val="150000"/>
                        </a:lnSpc>
                        <a:spcAft>
                          <a:spcPts val="0"/>
                        </a:spcAft>
                        <a:buFont typeface="Wingdings" panose="05000000000000000000" pitchFamily="2" charset="2"/>
                        <a:buChar char=""/>
                        <a:tabLst>
                          <a:tab pos="228600" algn="l"/>
                        </a:tabLst>
                      </a:pPr>
                      <a:r>
                        <a:rPr lang="nl-NL" sz="800" dirty="0">
                          <a:effectLst/>
                        </a:rPr>
                        <a:t>Indien noodzakelijk het vrijstellen van jonge beplanting.</a:t>
                      </a:r>
                      <a:endParaRPr lang="nl-NL" sz="1000" dirty="0">
                        <a:effectLst/>
                      </a:endParaRPr>
                    </a:p>
                    <a:p>
                      <a:pPr marL="342900" lvl="0" indent="-342900">
                        <a:lnSpc>
                          <a:spcPct val="150000"/>
                        </a:lnSpc>
                        <a:spcAft>
                          <a:spcPts val="0"/>
                        </a:spcAft>
                        <a:buFont typeface="Wingdings" panose="05000000000000000000" pitchFamily="2" charset="2"/>
                        <a:buChar char=""/>
                        <a:tabLst>
                          <a:tab pos="228600" algn="l"/>
                        </a:tabLst>
                      </a:pPr>
                      <a:r>
                        <a:rPr lang="nl-NL" sz="800" dirty="0">
                          <a:effectLst/>
                        </a:rPr>
                        <a:t>Het jaarlijks controleren en herstellen van </a:t>
                      </a:r>
                      <a:r>
                        <a:rPr lang="nl-NL" sz="800" dirty="0" err="1">
                          <a:effectLst/>
                        </a:rPr>
                        <a:t>veekerende</a:t>
                      </a:r>
                      <a:r>
                        <a:rPr lang="nl-NL" sz="800" dirty="0">
                          <a:effectLst/>
                        </a:rPr>
                        <a:t> rasters.</a:t>
                      </a:r>
                      <a:endParaRPr lang="nl-NL" sz="1000" dirty="0">
                        <a:effectLst/>
                      </a:endParaRPr>
                    </a:p>
                    <a:p>
                      <a:pPr>
                        <a:lnSpc>
                          <a:spcPct val="150000"/>
                        </a:lnSpc>
                        <a:spcAft>
                          <a:spcPts val="0"/>
                        </a:spcAft>
                      </a:pPr>
                      <a:r>
                        <a:rPr lang="nl-NL" sz="800" dirty="0">
                          <a:effectLst/>
                        </a:rPr>
                        <a:t> </a:t>
                      </a:r>
                      <a:endParaRPr lang="nl-NL" sz="10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56757" marR="56757" marT="0" marB="0"/>
                </a:tc>
              </a:tr>
              <a:tr h="1413400">
                <a:tc>
                  <a:txBody>
                    <a:bodyPr/>
                    <a:lstStyle/>
                    <a:p>
                      <a:pPr marL="71755" marR="71755">
                        <a:lnSpc>
                          <a:spcPct val="130000"/>
                        </a:lnSpc>
                        <a:spcAft>
                          <a:spcPts val="0"/>
                        </a:spcAft>
                      </a:pPr>
                      <a:r>
                        <a:rPr lang="nl-NL" sz="800">
                          <a:effectLst/>
                        </a:rPr>
                        <a:t>Technische voorschriften</a:t>
                      </a:r>
                      <a:endParaRPr lang="nl-NL" sz="1000">
                        <a:effectLst/>
                        <a:latin typeface="Garamond" panose="02020404030301010803" pitchFamily="18" charset="0"/>
                        <a:ea typeface="Times New Roman" panose="02020603050405020304" pitchFamily="18" charset="0"/>
                        <a:cs typeface="Times New Roman" panose="02020603050405020304" pitchFamily="18" charset="0"/>
                      </a:endParaRPr>
                    </a:p>
                  </a:txBody>
                  <a:tcPr marL="56757" marR="56757" marT="0" marB="0" vert="vert270" anchor="ctr"/>
                </a:tc>
                <a:tc>
                  <a:txBody>
                    <a:bodyPr/>
                    <a:lstStyle/>
                    <a:p>
                      <a:pPr marL="342900" lvl="0" indent="-342900">
                        <a:lnSpc>
                          <a:spcPct val="150000"/>
                        </a:lnSpc>
                        <a:spcAft>
                          <a:spcPts val="0"/>
                        </a:spcAft>
                        <a:buFont typeface="Wingdings" panose="05000000000000000000" pitchFamily="2" charset="2"/>
                        <a:buChar char=""/>
                        <a:tabLst>
                          <a:tab pos="228600" algn="l"/>
                        </a:tabLst>
                      </a:pPr>
                      <a:r>
                        <a:rPr lang="nl-NL" sz="800" dirty="0">
                          <a:effectLst/>
                        </a:rPr>
                        <a:t>1 x per 15 jaar wordt het hakhout afgezet boven de stoven.</a:t>
                      </a:r>
                      <a:endParaRPr lang="nl-NL" sz="1000" dirty="0">
                        <a:effectLst/>
                      </a:endParaRPr>
                    </a:p>
                    <a:p>
                      <a:pPr marL="342900" lvl="0" indent="-342900">
                        <a:lnSpc>
                          <a:spcPct val="150000"/>
                        </a:lnSpc>
                        <a:spcAft>
                          <a:spcPts val="0"/>
                        </a:spcAft>
                        <a:buFont typeface="Wingdings" panose="05000000000000000000" pitchFamily="2" charset="2"/>
                        <a:buChar char=""/>
                        <a:tabLst>
                          <a:tab pos="228600" algn="l"/>
                        </a:tabLst>
                      </a:pPr>
                      <a:r>
                        <a:rPr lang="nl-NL" sz="800" dirty="0">
                          <a:effectLst/>
                        </a:rPr>
                        <a:t>Indien sprake is van afvoeren van het takhout, dient circa 80% van het takhout afgevoerd te worden en mag circa 20% op takkenril of anderszins verwerkt worden.</a:t>
                      </a:r>
                      <a:endParaRPr lang="nl-NL" sz="1000" dirty="0">
                        <a:effectLst/>
                      </a:endParaRPr>
                    </a:p>
                    <a:p>
                      <a:pPr marL="342900" lvl="0" indent="-342900">
                        <a:lnSpc>
                          <a:spcPct val="150000"/>
                        </a:lnSpc>
                        <a:spcAft>
                          <a:spcPts val="0"/>
                        </a:spcAft>
                        <a:buFont typeface="Wingdings" panose="05000000000000000000" pitchFamily="2" charset="2"/>
                        <a:buChar char=""/>
                        <a:tabLst>
                          <a:tab pos="228600" algn="l"/>
                        </a:tabLst>
                      </a:pPr>
                      <a:r>
                        <a:rPr lang="nl-NL" sz="800" dirty="0">
                          <a:effectLst/>
                        </a:rPr>
                        <a:t>Het </a:t>
                      </a:r>
                      <a:r>
                        <a:rPr lang="nl-NL" sz="800" dirty="0" err="1">
                          <a:effectLst/>
                        </a:rPr>
                        <a:t>stamtal</a:t>
                      </a:r>
                      <a:r>
                        <a:rPr lang="nl-NL" sz="800" dirty="0">
                          <a:effectLst/>
                        </a:rPr>
                        <a:t> bij inplanten dient tenminste circa 50 stuks per are te zijn.</a:t>
                      </a:r>
                      <a:endParaRPr lang="nl-NL" sz="1000" dirty="0">
                        <a:effectLst/>
                      </a:endParaRPr>
                    </a:p>
                    <a:p>
                      <a:pPr marL="342900" lvl="0" indent="-342900" algn="just">
                        <a:lnSpc>
                          <a:spcPct val="150000"/>
                        </a:lnSpc>
                        <a:spcAft>
                          <a:spcPts val="0"/>
                        </a:spcAft>
                        <a:buFont typeface="Wingdings" panose="05000000000000000000" pitchFamily="2" charset="2"/>
                        <a:buChar char=""/>
                        <a:tabLst>
                          <a:tab pos="228600" algn="l"/>
                        </a:tabLst>
                      </a:pPr>
                      <a:r>
                        <a:rPr lang="nl-NL" sz="800" dirty="0">
                          <a:effectLst/>
                        </a:rPr>
                        <a:t>Werkzaamheden vinden plaats tussen 1 november en 1 april.</a:t>
                      </a:r>
                      <a:endParaRPr lang="nl-NL" sz="10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56757" marR="56757" marT="0" marB="0">
                    <a:noFill/>
                  </a:tcPr>
                </a:tc>
                <a:tc>
                  <a:txBody>
                    <a:bodyPr/>
                    <a:lstStyle/>
                    <a:p>
                      <a:pPr marL="342900" lvl="0" indent="-342900">
                        <a:lnSpc>
                          <a:spcPct val="150000"/>
                        </a:lnSpc>
                        <a:spcAft>
                          <a:spcPts val="0"/>
                        </a:spcAft>
                        <a:buFont typeface="Wingdings" panose="05000000000000000000" pitchFamily="2" charset="2"/>
                        <a:buChar char=""/>
                        <a:tabLst>
                          <a:tab pos="228600" algn="l"/>
                        </a:tabLst>
                      </a:pPr>
                      <a:r>
                        <a:rPr lang="nl-NL" sz="800">
                          <a:effectLst/>
                        </a:rPr>
                        <a:t>Het stamtal bij inplanten dient tenminste circa 50 stuks per are te zijn.</a:t>
                      </a:r>
                      <a:endParaRPr lang="nl-NL" sz="1000">
                        <a:effectLst/>
                      </a:endParaRPr>
                    </a:p>
                    <a:p>
                      <a:pPr marL="342900" lvl="0" indent="-342900">
                        <a:lnSpc>
                          <a:spcPct val="150000"/>
                        </a:lnSpc>
                        <a:spcAft>
                          <a:spcPts val="0"/>
                        </a:spcAft>
                        <a:buFont typeface="Wingdings" panose="05000000000000000000" pitchFamily="2" charset="2"/>
                        <a:buChar char=""/>
                        <a:tabLst>
                          <a:tab pos="228600" algn="l"/>
                        </a:tabLst>
                      </a:pPr>
                      <a:r>
                        <a:rPr lang="nl-NL" sz="800">
                          <a:effectLst/>
                        </a:rPr>
                        <a:t>Werkzaamheden vinden plaats tussen 1 november en 1 april.</a:t>
                      </a:r>
                      <a:endParaRPr lang="nl-NL" sz="1000">
                        <a:effectLst/>
                      </a:endParaRPr>
                    </a:p>
                    <a:p>
                      <a:pPr marL="342900" lvl="0" indent="-342900">
                        <a:lnSpc>
                          <a:spcPct val="150000"/>
                        </a:lnSpc>
                        <a:spcAft>
                          <a:spcPts val="0"/>
                        </a:spcAft>
                        <a:buFont typeface="Wingdings" panose="05000000000000000000" pitchFamily="2" charset="2"/>
                        <a:buChar char=""/>
                        <a:tabLst>
                          <a:tab pos="228600" algn="l"/>
                        </a:tabLst>
                      </a:pPr>
                      <a:r>
                        <a:rPr lang="nl-NL" sz="800">
                          <a:effectLst/>
                        </a:rPr>
                        <a:t>1x per 15 jaar worden overhangende takken gesnoeid.</a:t>
                      </a:r>
                      <a:endParaRPr lang="nl-NL" sz="1000">
                        <a:effectLst/>
                      </a:endParaRPr>
                    </a:p>
                    <a:p>
                      <a:pPr algn="just">
                        <a:lnSpc>
                          <a:spcPct val="150000"/>
                        </a:lnSpc>
                        <a:spcAft>
                          <a:spcPts val="0"/>
                        </a:spcAft>
                      </a:pPr>
                      <a:r>
                        <a:rPr lang="nl-NL" sz="800">
                          <a:effectLst/>
                        </a:rPr>
                        <a:t> </a:t>
                      </a:r>
                      <a:endParaRPr lang="nl-NL" sz="1000">
                        <a:effectLst/>
                      </a:endParaRPr>
                    </a:p>
                    <a:p>
                      <a:pPr algn="just">
                        <a:lnSpc>
                          <a:spcPct val="150000"/>
                        </a:lnSpc>
                        <a:spcAft>
                          <a:spcPts val="0"/>
                        </a:spcAft>
                      </a:pPr>
                      <a:r>
                        <a:rPr lang="nl-NL" sz="800">
                          <a:effectLst/>
                        </a:rPr>
                        <a:t> </a:t>
                      </a:r>
                      <a:endParaRPr lang="nl-NL" sz="1000">
                        <a:effectLst/>
                        <a:latin typeface="Garamond" panose="02020404030301010803" pitchFamily="18" charset="0"/>
                        <a:ea typeface="Times New Roman" panose="02020603050405020304" pitchFamily="18" charset="0"/>
                        <a:cs typeface="Times New Roman" panose="02020603050405020304" pitchFamily="18" charset="0"/>
                      </a:endParaRPr>
                    </a:p>
                  </a:txBody>
                  <a:tcPr marL="56757" marR="56757" marT="0" marB="0"/>
                </a:tc>
              </a:tr>
              <a:tr h="1176398">
                <a:tc>
                  <a:txBody>
                    <a:bodyPr/>
                    <a:lstStyle/>
                    <a:p>
                      <a:pPr marL="71755" marR="71755">
                        <a:lnSpc>
                          <a:spcPct val="130000"/>
                        </a:lnSpc>
                        <a:spcAft>
                          <a:spcPts val="0"/>
                        </a:spcAft>
                      </a:pPr>
                      <a:r>
                        <a:rPr lang="nl-NL" sz="800">
                          <a:effectLst/>
                        </a:rPr>
                        <a:t>Vergoeding</a:t>
                      </a:r>
                      <a:endParaRPr lang="nl-NL" sz="1000">
                        <a:effectLst/>
                        <a:latin typeface="Garamond" panose="02020404030301010803" pitchFamily="18" charset="0"/>
                        <a:ea typeface="Times New Roman" panose="02020603050405020304" pitchFamily="18" charset="0"/>
                        <a:cs typeface="Times New Roman" panose="02020603050405020304" pitchFamily="18" charset="0"/>
                      </a:endParaRPr>
                    </a:p>
                  </a:txBody>
                  <a:tcPr marL="56757" marR="56757" marT="0" marB="0" vert="vert270" anchor="ctr"/>
                </a:tc>
                <a:tc>
                  <a:txBody>
                    <a:bodyPr/>
                    <a:lstStyle/>
                    <a:p>
                      <a:pPr marL="342900" lvl="0" indent="-342900">
                        <a:lnSpc>
                          <a:spcPct val="150000"/>
                        </a:lnSpc>
                        <a:spcAft>
                          <a:spcPts val="0"/>
                        </a:spcAft>
                        <a:buFont typeface="Wingdings" panose="05000000000000000000" pitchFamily="2" charset="2"/>
                        <a:buChar char=""/>
                        <a:tabLst>
                          <a:tab pos="228600" algn="l"/>
                        </a:tabLst>
                      </a:pPr>
                      <a:r>
                        <a:rPr lang="nl-NL" sz="800" dirty="0">
                          <a:effectLst/>
                        </a:rPr>
                        <a:t>Onderhoud  </a:t>
                      </a:r>
                      <a:r>
                        <a:rPr lang="nl-NL" sz="800" dirty="0" err="1">
                          <a:effectLst/>
                        </a:rPr>
                        <a:t>onderbegroeiing</a:t>
                      </a:r>
                      <a:endParaRPr lang="nl-NL" sz="1000" dirty="0">
                        <a:effectLst/>
                      </a:endParaRPr>
                    </a:p>
                    <a:p>
                      <a:pPr marL="342900" lvl="0" indent="-342900">
                        <a:lnSpc>
                          <a:spcPct val="150000"/>
                        </a:lnSpc>
                        <a:spcAft>
                          <a:spcPts val="0"/>
                        </a:spcAft>
                        <a:buFont typeface="Wingdings" panose="05000000000000000000" pitchFamily="2" charset="2"/>
                        <a:buChar char=""/>
                        <a:tabLst>
                          <a:tab pos="228600" algn="l"/>
                        </a:tabLst>
                      </a:pPr>
                      <a:r>
                        <a:rPr lang="nl-NL" sz="800" dirty="0">
                          <a:effectLst/>
                        </a:rPr>
                        <a:t>Verwijderen ongewenste soorten</a:t>
                      </a:r>
                      <a:endParaRPr lang="nl-NL" sz="1000" dirty="0">
                        <a:effectLst/>
                      </a:endParaRPr>
                    </a:p>
                    <a:p>
                      <a:pPr marL="342900" lvl="0" indent="-342900">
                        <a:lnSpc>
                          <a:spcPct val="150000"/>
                        </a:lnSpc>
                        <a:spcAft>
                          <a:spcPts val="0"/>
                        </a:spcAft>
                        <a:buFont typeface="Wingdings" panose="05000000000000000000" pitchFamily="2" charset="2"/>
                        <a:buChar char=""/>
                        <a:tabLst>
                          <a:tab pos="228600" algn="l"/>
                        </a:tabLst>
                      </a:pPr>
                      <a:r>
                        <a:rPr lang="nl-NL" sz="800" dirty="0">
                          <a:effectLst/>
                        </a:rPr>
                        <a:t>Maaien</a:t>
                      </a:r>
                      <a:endParaRPr lang="nl-NL" sz="1000" dirty="0">
                        <a:effectLst/>
                      </a:endParaRPr>
                    </a:p>
                    <a:p>
                      <a:pPr marL="342900" lvl="0" indent="-342900">
                        <a:lnSpc>
                          <a:spcPct val="150000"/>
                        </a:lnSpc>
                        <a:spcAft>
                          <a:spcPts val="0"/>
                        </a:spcAft>
                        <a:buFont typeface="Wingdings" panose="05000000000000000000" pitchFamily="2" charset="2"/>
                        <a:buChar char=""/>
                        <a:tabLst>
                          <a:tab pos="228600" algn="l"/>
                        </a:tabLst>
                      </a:pPr>
                      <a:r>
                        <a:rPr lang="nl-NL" sz="800" dirty="0" err="1">
                          <a:effectLst/>
                        </a:rPr>
                        <a:t>Eindkap</a:t>
                      </a:r>
                      <a:endParaRPr lang="nl-NL" sz="1000" dirty="0">
                        <a:effectLst/>
                      </a:endParaRPr>
                    </a:p>
                    <a:p>
                      <a:pPr marL="342900" lvl="0" indent="-342900" algn="just">
                        <a:lnSpc>
                          <a:spcPct val="150000"/>
                        </a:lnSpc>
                        <a:spcAft>
                          <a:spcPts val="0"/>
                        </a:spcAft>
                        <a:buFont typeface="Wingdings" panose="05000000000000000000" pitchFamily="2" charset="2"/>
                        <a:buChar char=""/>
                        <a:tabLst>
                          <a:tab pos="228600" algn="l"/>
                        </a:tabLst>
                      </a:pPr>
                      <a:r>
                        <a:rPr lang="nl-NL" sz="800" dirty="0">
                          <a:effectLst/>
                        </a:rPr>
                        <a:t>Afvoeren takhout</a:t>
                      </a:r>
                      <a:endParaRPr lang="nl-NL" sz="10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56757" marR="56757" marT="0" marB="0">
                    <a:noFill/>
                  </a:tcPr>
                </a:tc>
                <a:tc>
                  <a:txBody>
                    <a:bodyPr/>
                    <a:lstStyle/>
                    <a:p>
                      <a:pPr marL="342900" lvl="0" indent="-342900">
                        <a:lnSpc>
                          <a:spcPct val="150000"/>
                        </a:lnSpc>
                        <a:spcAft>
                          <a:spcPts val="0"/>
                        </a:spcAft>
                        <a:buFont typeface="Wingdings" panose="05000000000000000000" pitchFamily="2" charset="2"/>
                        <a:buChar char=""/>
                        <a:tabLst>
                          <a:tab pos="228600" algn="l"/>
                        </a:tabLst>
                      </a:pPr>
                      <a:r>
                        <a:rPr lang="nl-NL" sz="800" dirty="0">
                          <a:effectLst/>
                        </a:rPr>
                        <a:t>Onderhoud  </a:t>
                      </a:r>
                      <a:r>
                        <a:rPr lang="nl-NL" sz="800" dirty="0" err="1">
                          <a:effectLst/>
                        </a:rPr>
                        <a:t>onderbegroeiing</a:t>
                      </a:r>
                      <a:endParaRPr lang="nl-NL" sz="1000" dirty="0">
                        <a:effectLst/>
                      </a:endParaRPr>
                    </a:p>
                    <a:p>
                      <a:pPr marL="342900" lvl="0" indent="-342900">
                        <a:lnSpc>
                          <a:spcPct val="150000"/>
                        </a:lnSpc>
                        <a:spcAft>
                          <a:spcPts val="0"/>
                        </a:spcAft>
                        <a:buFont typeface="Wingdings" panose="05000000000000000000" pitchFamily="2" charset="2"/>
                        <a:buChar char=""/>
                        <a:tabLst>
                          <a:tab pos="228600" algn="l"/>
                        </a:tabLst>
                      </a:pPr>
                      <a:r>
                        <a:rPr lang="nl-NL" sz="800" dirty="0">
                          <a:effectLst/>
                        </a:rPr>
                        <a:t>Verwijderen ongewenste soorten</a:t>
                      </a:r>
                      <a:endParaRPr lang="nl-NL" sz="1000" dirty="0">
                        <a:effectLst/>
                      </a:endParaRPr>
                    </a:p>
                    <a:p>
                      <a:pPr marL="342900" lvl="0" indent="-342900">
                        <a:lnSpc>
                          <a:spcPct val="150000"/>
                        </a:lnSpc>
                        <a:spcAft>
                          <a:spcPts val="0"/>
                        </a:spcAft>
                        <a:buFont typeface="Wingdings" panose="05000000000000000000" pitchFamily="2" charset="2"/>
                        <a:buChar char=""/>
                        <a:tabLst>
                          <a:tab pos="228600" algn="l"/>
                        </a:tabLst>
                      </a:pPr>
                      <a:r>
                        <a:rPr lang="nl-NL" sz="800" dirty="0">
                          <a:effectLst/>
                        </a:rPr>
                        <a:t>Maaien</a:t>
                      </a:r>
                      <a:endParaRPr lang="nl-NL" sz="1000" dirty="0">
                        <a:effectLst/>
                      </a:endParaRPr>
                    </a:p>
                    <a:p>
                      <a:pPr marL="342900" lvl="0" indent="-342900">
                        <a:lnSpc>
                          <a:spcPct val="150000"/>
                        </a:lnSpc>
                        <a:spcAft>
                          <a:spcPts val="0"/>
                        </a:spcAft>
                        <a:buFont typeface="Wingdings" panose="05000000000000000000" pitchFamily="2" charset="2"/>
                        <a:buChar char=""/>
                        <a:tabLst>
                          <a:tab pos="228600" algn="l"/>
                        </a:tabLst>
                      </a:pPr>
                      <a:r>
                        <a:rPr lang="nl-NL" sz="800" dirty="0">
                          <a:effectLst/>
                        </a:rPr>
                        <a:t>Snoeien</a:t>
                      </a:r>
                      <a:endParaRPr lang="nl-NL" sz="10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56757" marR="56757" marT="0" marB="0"/>
                </a:tc>
              </a:tr>
            </a:tbl>
          </a:graphicData>
        </a:graphic>
      </p:graphicFrame>
    </p:spTree>
    <p:extLst>
      <p:ext uri="{BB962C8B-B14F-4D97-AF65-F5344CB8AC3E}">
        <p14:creationId xmlns:p14="http://schemas.microsoft.com/office/powerpoint/2010/main" val="31410862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a:srcRect l="50288" t="8789" r="12116" b="6596"/>
          <a:stretch/>
        </p:blipFill>
        <p:spPr>
          <a:xfrm>
            <a:off x="738552" y="384733"/>
            <a:ext cx="8084015" cy="5582313"/>
          </a:xfrm>
          <a:prstGeom prst="rect">
            <a:avLst/>
          </a:prstGeom>
        </p:spPr>
      </p:pic>
    </p:spTree>
    <p:extLst>
      <p:ext uri="{BB962C8B-B14F-4D97-AF65-F5344CB8AC3E}">
        <p14:creationId xmlns:p14="http://schemas.microsoft.com/office/powerpoint/2010/main" val="12592588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sp>
        <p:nvSpPr>
          <p:cNvPr id="3" name="Tijdelijke aanduiding voor tekst 2"/>
          <p:cNvSpPr>
            <a:spLocks noGrp="1"/>
          </p:cNvSpPr>
          <p:nvPr>
            <p:ph type="body" sz="quarter" idx="13"/>
          </p:nvPr>
        </p:nvSpPr>
        <p:spPr/>
        <p:txBody>
          <a:bodyPr/>
          <a:lstStyle/>
          <a:p>
            <a:endParaRPr lang="nl-NL" dirty="0"/>
          </a:p>
        </p:txBody>
      </p:sp>
      <p:graphicFrame>
        <p:nvGraphicFramePr>
          <p:cNvPr id="4" name="Object 3"/>
          <p:cNvGraphicFramePr>
            <a:graphicFrameLocks noChangeAspect="1"/>
          </p:cNvGraphicFramePr>
          <p:nvPr>
            <p:extLst>
              <p:ext uri="{D42A27DB-BD31-4B8C-83A1-F6EECF244321}">
                <p14:modId xmlns:p14="http://schemas.microsoft.com/office/powerpoint/2010/main" val="2625304578"/>
              </p:ext>
            </p:extLst>
          </p:nvPr>
        </p:nvGraphicFramePr>
        <p:xfrm>
          <a:off x="621323" y="365124"/>
          <a:ext cx="8323385" cy="5881145"/>
        </p:xfrm>
        <a:graphic>
          <a:graphicData uri="http://schemas.openxmlformats.org/presentationml/2006/ole">
            <mc:AlternateContent xmlns:mc="http://schemas.openxmlformats.org/markup-compatibility/2006">
              <mc:Choice xmlns:v="urn:schemas-microsoft-com:vml" Requires="v">
                <p:oleObj spid="_x0000_s14365" name="Acrobat Document" r:id="rId3" imgW="6415888" imgH="4533824" progId="AcroExch.Document.11">
                  <p:embed/>
                </p:oleObj>
              </mc:Choice>
              <mc:Fallback>
                <p:oleObj name="Acrobat Document" r:id="rId3" imgW="6415888" imgH="4533824" progId="AcroExch.Document.11">
                  <p:embed/>
                  <p:pic>
                    <p:nvPicPr>
                      <p:cNvPr id="0" name=""/>
                      <p:cNvPicPr/>
                      <p:nvPr/>
                    </p:nvPicPr>
                    <p:blipFill>
                      <a:blip r:embed="rId4"/>
                      <a:stretch>
                        <a:fillRect/>
                      </a:stretch>
                    </p:blipFill>
                    <p:spPr>
                      <a:xfrm>
                        <a:off x="621323" y="365124"/>
                        <a:ext cx="8323385" cy="5881145"/>
                      </a:xfrm>
                      <a:prstGeom prst="rect">
                        <a:avLst/>
                      </a:prstGeom>
                    </p:spPr>
                  </p:pic>
                </p:oleObj>
              </mc:Fallback>
            </mc:AlternateContent>
          </a:graphicData>
        </a:graphic>
      </p:graphicFrame>
    </p:spTree>
    <p:extLst>
      <p:ext uri="{BB962C8B-B14F-4D97-AF65-F5344CB8AC3E}">
        <p14:creationId xmlns:p14="http://schemas.microsoft.com/office/powerpoint/2010/main" val="15178635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838200" y="-284580"/>
            <a:ext cx="10515600" cy="1325563"/>
          </a:xfrm>
        </p:spPr>
        <p:txBody>
          <a:bodyPr>
            <a:normAutofit/>
          </a:bodyPr>
          <a:lstStyle/>
          <a:p>
            <a:r>
              <a:rPr lang="nl-NL" sz="3200" dirty="0" smtClean="0">
                <a:latin typeface="+mn-lt"/>
              </a:rPr>
              <a:t>Bestrijding ongewenste soorten</a:t>
            </a:r>
          </a:p>
        </p:txBody>
      </p:sp>
      <p:sp>
        <p:nvSpPr>
          <p:cNvPr id="3" name="Rectangle 3"/>
          <p:cNvSpPr>
            <a:spLocks noGrp="1" noChangeArrowheads="1"/>
          </p:cNvSpPr>
          <p:nvPr>
            <p:ph type="body" idx="4294967295"/>
          </p:nvPr>
        </p:nvSpPr>
        <p:spPr>
          <a:xfrm>
            <a:off x="838200" y="1212014"/>
            <a:ext cx="10515600" cy="4351338"/>
          </a:xfrm>
          <a:prstGeom prst="rect">
            <a:avLst/>
          </a:prstGeom>
        </p:spPr>
        <p:txBody>
          <a:bodyPr>
            <a:noAutofit/>
          </a:bodyPr>
          <a:lstStyle/>
          <a:p>
            <a:pPr>
              <a:lnSpc>
                <a:spcPct val="90000"/>
              </a:lnSpc>
              <a:buFont typeface="Microsoft Sans Serif" pitchFamily="34" charset="0"/>
              <a:buNone/>
            </a:pPr>
            <a:r>
              <a:rPr lang="nl-NL" sz="1800" b="1" dirty="0" smtClean="0">
                <a:solidFill>
                  <a:srgbClr val="768828"/>
                </a:solidFill>
              </a:rPr>
              <a:t>Wanneer kan een soort ongewenst zijn?</a:t>
            </a:r>
          </a:p>
          <a:p>
            <a:pPr>
              <a:lnSpc>
                <a:spcPct val="90000"/>
              </a:lnSpc>
            </a:pPr>
            <a:endParaRPr lang="nl-NL" sz="1800" dirty="0" smtClean="0">
              <a:solidFill>
                <a:srgbClr val="888C8D"/>
              </a:solidFill>
            </a:endParaRPr>
          </a:p>
          <a:p>
            <a:pPr>
              <a:lnSpc>
                <a:spcPct val="90000"/>
              </a:lnSpc>
            </a:pPr>
            <a:r>
              <a:rPr lang="nl-NL" sz="1800" dirty="0" smtClean="0">
                <a:solidFill>
                  <a:srgbClr val="888C8D"/>
                </a:solidFill>
              </a:rPr>
              <a:t>Wanneer het ten koste gaat van de soorten diversiteit vanwege het woekerend vermogen van de soort.</a:t>
            </a:r>
          </a:p>
          <a:p>
            <a:pPr>
              <a:lnSpc>
                <a:spcPct val="90000"/>
              </a:lnSpc>
            </a:pPr>
            <a:r>
              <a:rPr lang="nl-NL" sz="1800" dirty="0" smtClean="0">
                <a:solidFill>
                  <a:srgbClr val="888C8D"/>
                </a:solidFill>
              </a:rPr>
              <a:t>Wanneer het een geïntroduceerde soort betreft.</a:t>
            </a:r>
          </a:p>
          <a:p>
            <a:pPr>
              <a:lnSpc>
                <a:spcPct val="90000"/>
              </a:lnSpc>
            </a:pPr>
            <a:r>
              <a:rPr lang="nl-NL" sz="1800" dirty="0" smtClean="0">
                <a:solidFill>
                  <a:srgbClr val="888C8D"/>
                </a:solidFill>
              </a:rPr>
              <a:t>Wanneer het ten koste gaat van de streekeigen identiteit.</a:t>
            </a:r>
          </a:p>
          <a:p>
            <a:pPr>
              <a:lnSpc>
                <a:spcPct val="90000"/>
              </a:lnSpc>
            </a:pPr>
            <a:endParaRPr lang="nl-NL" sz="1800" dirty="0" smtClean="0">
              <a:solidFill>
                <a:srgbClr val="888C8D"/>
              </a:solidFill>
            </a:endParaRPr>
          </a:p>
          <a:p>
            <a:pPr>
              <a:lnSpc>
                <a:spcPct val="90000"/>
              </a:lnSpc>
              <a:buFont typeface="Microsoft Sans Serif" pitchFamily="34" charset="0"/>
              <a:buNone/>
            </a:pPr>
            <a:r>
              <a:rPr lang="nl-NL" sz="1800" dirty="0" smtClean="0">
                <a:solidFill>
                  <a:srgbClr val="888C8D"/>
                </a:solidFill>
              </a:rPr>
              <a:t>Geïntroduceerde soorten.</a:t>
            </a:r>
          </a:p>
          <a:p>
            <a:pPr>
              <a:lnSpc>
                <a:spcPct val="90000"/>
              </a:lnSpc>
            </a:pPr>
            <a:r>
              <a:rPr lang="nl-NL" sz="1800" dirty="0" smtClean="0">
                <a:solidFill>
                  <a:srgbClr val="888C8D"/>
                </a:solidFill>
              </a:rPr>
              <a:t>Amerikaanse vogelkers</a:t>
            </a:r>
          </a:p>
          <a:p>
            <a:pPr>
              <a:lnSpc>
                <a:spcPct val="90000"/>
              </a:lnSpc>
            </a:pPr>
            <a:r>
              <a:rPr lang="nl-NL" sz="1800" dirty="0" smtClean="0">
                <a:solidFill>
                  <a:srgbClr val="888C8D"/>
                </a:solidFill>
              </a:rPr>
              <a:t>Acacia</a:t>
            </a:r>
          </a:p>
          <a:p>
            <a:pPr>
              <a:lnSpc>
                <a:spcPct val="90000"/>
              </a:lnSpc>
            </a:pPr>
            <a:r>
              <a:rPr lang="nl-NL" sz="1800" dirty="0" smtClean="0">
                <a:solidFill>
                  <a:srgbClr val="888C8D"/>
                </a:solidFill>
              </a:rPr>
              <a:t>Noorse en gewone esdoorn</a:t>
            </a:r>
          </a:p>
          <a:p>
            <a:pPr>
              <a:lnSpc>
                <a:spcPct val="90000"/>
              </a:lnSpc>
            </a:pPr>
            <a:r>
              <a:rPr lang="nl-NL" sz="1800" dirty="0" smtClean="0">
                <a:solidFill>
                  <a:srgbClr val="888C8D"/>
                </a:solidFill>
              </a:rPr>
              <a:t>Sparren</a:t>
            </a:r>
          </a:p>
          <a:p>
            <a:pPr>
              <a:lnSpc>
                <a:spcPct val="90000"/>
              </a:lnSpc>
            </a:pPr>
            <a:endParaRPr lang="nl-NL" sz="1800" dirty="0" smtClean="0">
              <a:solidFill>
                <a:srgbClr val="888C8D"/>
              </a:solidFill>
            </a:endParaRPr>
          </a:p>
          <a:p>
            <a:pPr>
              <a:lnSpc>
                <a:spcPct val="90000"/>
              </a:lnSpc>
              <a:buFont typeface="Microsoft Sans Serif" pitchFamily="34" charset="0"/>
              <a:buNone/>
            </a:pPr>
            <a:r>
              <a:rPr lang="nl-NL" sz="1800" dirty="0" smtClean="0">
                <a:solidFill>
                  <a:srgbClr val="888C8D"/>
                </a:solidFill>
              </a:rPr>
              <a:t>Inheemse woekeraar</a:t>
            </a:r>
          </a:p>
          <a:p>
            <a:pPr>
              <a:lnSpc>
                <a:spcPct val="90000"/>
              </a:lnSpc>
            </a:pPr>
            <a:r>
              <a:rPr lang="nl-NL" sz="1800" dirty="0" smtClean="0">
                <a:solidFill>
                  <a:srgbClr val="888C8D"/>
                </a:solidFill>
              </a:rPr>
              <a:t>Ratelpopulier</a:t>
            </a:r>
          </a:p>
          <a:p>
            <a:pPr>
              <a:lnSpc>
                <a:spcPct val="90000"/>
              </a:lnSpc>
            </a:pPr>
            <a:endParaRPr lang="nl-NL" sz="1800" dirty="0" smtClean="0"/>
          </a:p>
          <a:p>
            <a:pPr>
              <a:lnSpc>
                <a:spcPct val="90000"/>
              </a:lnSpc>
            </a:pPr>
            <a:endParaRPr lang="nl-NL" sz="1800" dirty="0" smtClean="0"/>
          </a:p>
        </p:txBody>
      </p:sp>
    </p:spTree>
    <p:extLst>
      <p:ext uri="{BB962C8B-B14F-4D97-AF65-F5344CB8AC3E}">
        <p14:creationId xmlns:p14="http://schemas.microsoft.com/office/powerpoint/2010/main" val="42531672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838200" y="-274955"/>
            <a:ext cx="10515600" cy="1325563"/>
          </a:xfrm>
        </p:spPr>
        <p:txBody>
          <a:bodyPr>
            <a:normAutofit/>
          </a:bodyPr>
          <a:lstStyle/>
          <a:p>
            <a:r>
              <a:rPr lang="nl-NL" sz="3200" dirty="0" smtClean="0">
                <a:latin typeface="+mn-lt"/>
              </a:rPr>
              <a:t>Bestrijding </a:t>
            </a:r>
          </a:p>
        </p:txBody>
      </p:sp>
      <p:sp>
        <p:nvSpPr>
          <p:cNvPr id="3" name="Rectangle 3"/>
          <p:cNvSpPr>
            <a:spLocks noGrp="1" noChangeArrowheads="1"/>
          </p:cNvSpPr>
          <p:nvPr>
            <p:ph type="body" idx="4294967295"/>
          </p:nvPr>
        </p:nvSpPr>
        <p:spPr>
          <a:xfrm>
            <a:off x="838200" y="1262917"/>
            <a:ext cx="10515600" cy="4351338"/>
          </a:xfrm>
          <a:prstGeom prst="rect">
            <a:avLst/>
          </a:prstGeom>
        </p:spPr>
        <p:txBody>
          <a:bodyPr>
            <a:normAutofit fontScale="92500" lnSpcReduction="10000"/>
          </a:bodyPr>
          <a:lstStyle/>
          <a:p>
            <a:pPr>
              <a:buFont typeface="Microsoft Sans Serif" pitchFamily="34" charset="0"/>
              <a:buNone/>
            </a:pPr>
            <a:r>
              <a:rPr lang="nl-NL" dirty="0" smtClean="0">
                <a:solidFill>
                  <a:srgbClr val="768828"/>
                </a:solidFill>
              </a:rPr>
              <a:t>Vormen van bestrijding</a:t>
            </a:r>
          </a:p>
          <a:p>
            <a:r>
              <a:rPr lang="nl-NL" dirty="0" smtClean="0">
                <a:solidFill>
                  <a:srgbClr val="888C8D"/>
                </a:solidFill>
              </a:rPr>
              <a:t>Handmatig  uittrekken met wortel</a:t>
            </a:r>
          </a:p>
          <a:p>
            <a:r>
              <a:rPr lang="nl-NL" dirty="0" smtClean="0">
                <a:solidFill>
                  <a:srgbClr val="888C8D"/>
                </a:solidFill>
              </a:rPr>
              <a:t>Machinaal uittrekken met wortel</a:t>
            </a:r>
          </a:p>
          <a:p>
            <a:r>
              <a:rPr lang="nl-NL" dirty="0" smtClean="0">
                <a:solidFill>
                  <a:srgbClr val="888C8D"/>
                </a:solidFill>
              </a:rPr>
              <a:t>Afzagen en de stobbe afdekken met een plag</a:t>
            </a:r>
          </a:p>
          <a:p>
            <a:r>
              <a:rPr lang="nl-NL" dirty="0" smtClean="0">
                <a:solidFill>
                  <a:srgbClr val="888C8D"/>
                </a:solidFill>
              </a:rPr>
              <a:t>Ringen</a:t>
            </a:r>
          </a:p>
          <a:p>
            <a:r>
              <a:rPr lang="nl-NL" dirty="0" smtClean="0">
                <a:solidFill>
                  <a:srgbClr val="888C8D"/>
                </a:solidFill>
              </a:rPr>
              <a:t>Doorplanten concurrerende schaduwsoorten </a:t>
            </a:r>
          </a:p>
          <a:p>
            <a:pPr marL="0" indent="0">
              <a:buNone/>
            </a:pPr>
            <a:r>
              <a:rPr lang="nl-NL" dirty="0" smtClean="0">
                <a:solidFill>
                  <a:srgbClr val="888C8D"/>
                </a:solidFill>
              </a:rPr>
              <a:t>Als bovenstaande niet werkt doordat de soort sterk gaat woekeren als laatste redmiddel zolang de wetgeving dit toe staat. </a:t>
            </a:r>
          </a:p>
          <a:p>
            <a:r>
              <a:rPr lang="nl-NL" dirty="0" smtClean="0">
                <a:solidFill>
                  <a:srgbClr val="888C8D"/>
                </a:solidFill>
              </a:rPr>
              <a:t>Afzagen </a:t>
            </a:r>
            <a:r>
              <a:rPr lang="nl-NL" dirty="0">
                <a:solidFill>
                  <a:srgbClr val="888C8D"/>
                </a:solidFill>
              </a:rPr>
              <a:t>en insmeren stobbe met een selectief chemisch </a:t>
            </a:r>
            <a:r>
              <a:rPr lang="nl-NL" dirty="0" smtClean="0">
                <a:solidFill>
                  <a:srgbClr val="888C8D"/>
                </a:solidFill>
              </a:rPr>
              <a:t>bestrijdingsmiddel</a:t>
            </a:r>
          </a:p>
          <a:p>
            <a:r>
              <a:rPr lang="nl-NL" dirty="0" smtClean="0">
                <a:solidFill>
                  <a:srgbClr val="888C8D"/>
                </a:solidFill>
              </a:rPr>
              <a:t>Bladbehandeling </a:t>
            </a:r>
            <a:r>
              <a:rPr lang="nl-NL" dirty="0">
                <a:solidFill>
                  <a:srgbClr val="888C8D"/>
                </a:solidFill>
              </a:rPr>
              <a:t>( chemische bestrijding)</a:t>
            </a:r>
          </a:p>
          <a:p>
            <a:endParaRPr lang="nl-NL" dirty="0" smtClean="0">
              <a:solidFill>
                <a:srgbClr val="888C8D"/>
              </a:solidFill>
            </a:endParaRPr>
          </a:p>
        </p:txBody>
      </p:sp>
    </p:spTree>
    <p:extLst>
      <p:ext uri="{BB962C8B-B14F-4D97-AF65-F5344CB8AC3E}">
        <p14:creationId xmlns:p14="http://schemas.microsoft.com/office/powerpoint/2010/main" val="20897674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1463843" y="-662782"/>
            <a:ext cx="10515600" cy="1325563"/>
          </a:xfrm>
        </p:spPr>
        <p:txBody>
          <a:bodyPr>
            <a:normAutofit/>
          </a:bodyPr>
          <a:lstStyle/>
          <a:p>
            <a:r>
              <a:rPr lang="nl-NL" sz="3200" dirty="0" smtClean="0">
                <a:latin typeface="+mn-lt"/>
              </a:rPr>
              <a:t>Amerikaanse vogelkers (prunus </a:t>
            </a:r>
            <a:r>
              <a:rPr lang="nl-NL" sz="3200" dirty="0" err="1" smtClean="0">
                <a:latin typeface="+mn-lt"/>
              </a:rPr>
              <a:t>serotina</a:t>
            </a:r>
            <a:r>
              <a:rPr lang="nl-NL" sz="3200" dirty="0" smtClean="0">
                <a:solidFill>
                  <a:srgbClr val="306095"/>
                </a:solidFill>
                <a:latin typeface="+mn-lt"/>
              </a:rPr>
              <a:t>)</a:t>
            </a:r>
          </a:p>
        </p:txBody>
      </p:sp>
      <p:pic>
        <p:nvPicPr>
          <p:cNvPr id="3" name="Picture 11" descr="Amerikaanse vogelkers (Sus Willems)"/>
          <p:cNvPicPr>
            <a:picLocks noChangeAspect="1" noChangeArrowheads="1"/>
          </p:cNvPicPr>
          <p:nvPr/>
        </p:nvPicPr>
        <p:blipFill>
          <a:blip r:embed="rId2" cstate="print"/>
          <a:srcRect/>
          <a:stretch>
            <a:fillRect/>
          </a:stretch>
        </p:blipFill>
        <p:spPr bwMode="auto">
          <a:xfrm>
            <a:off x="6335379" y="848561"/>
            <a:ext cx="3600450" cy="2708275"/>
          </a:xfrm>
          <a:prstGeom prst="rect">
            <a:avLst/>
          </a:prstGeom>
          <a:noFill/>
          <a:ln w="9525">
            <a:noFill/>
            <a:miter lim="800000"/>
            <a:headEnd/>
            <a:tailEnd/>
          </a:ln>
        </p:spPr>
      </p:pic>
      <p:pic>
        <p:nvPicPr>
          <p:cNvPr id="4" name="Picture 13" descr="Amerikaanse vogelkers (Sus Willems)"/>
          <p:cNvPicPr>
            <a:picLocks noChangeAspect="1" noChangeArrowheads="1"/>
          </p:cNvPicPr>
          <p:nvPr/>
        </p:nvPicPr>
        <p:blipFill>
          <a:blip r:embed="rId3" cstate="print"/>
          <a:srcRect/>
          <a:stretch>
            <a:fillRect/>
          </a:stretch>
        </p:blipFill>
        <p:spPr bwMode="auto">
          <a:xfrm>
            <a:off x="6263942" y="3656848"/>
            <a:ext cx="3673475" cy="2762250"/>
          </a:xfrm>
          <a:prstGeom prst="rect">
            <a:avLst/>
          </a:prstGeom>
          <a:noFill/>
          <a:ln w="9525">
            <a:noFill/>
            <a:miter lim="800000"/>
            <a:headEnd/>
            <a:tailEnd/>
          </a:ln>
        </p:spPr>
      </p:pic>
      <p:sp>
        <p:nvSpPr>
          <p:cNvPr id="5" name="Text Box 33"/>
          <p:cNvSpPr txBox="1">
            <a:spLocks noChangeArrowheads="1"/>
          </p:cNvSpPr>
          <p:nvPr/>
        </p:nvSpPr>
        <p:spPr bwMode="auto">
          <a:xfrm>
            <a:off x="1582404" y="993024"/>
            <a:ext cx="3816350" cy="4708981"/>
          </a:xfrm>
          <a:prstGeom prst="rect">
            <a:avLst/>
          </a:prstGeom>
          <a:noFill/>
          <a:ln w="9525">
            <a:noFill/>
            <a:miter lim="800000"/>
            <a:headEnd/>
            <a:tailEnd/>
          </a:ln>
        </p:spPr>
        <p:txBody>
          <a:bodyPr>
            <a:spAutoFit/>
          </a:bodyPr>
          <a:lstStyle/>
          <a:p>
            <a:pPr>
              <a:spcBef>
                <a:spcPct val="50000"/>
              </a:spcBef>
            </a:pPr>
            <a:r>
              <a:rPr lang="nl-NL" sz="2000" b="1" dirty="0">
                <a:solidFill>
                  <a:srgbClr val="85B434"/>
                </a:solidFill>
              </a:rPr>
              <a:t>Kenmerken</a:t>
            </a:r>
          </a:p>
          <a:p>
            <a:endParaRPr lang="nl-NL" sz="2000" b="1" dirty="0"/>
          </a:p>
          <a:p>
            <a:r>
              <a:rPr lang="nl-NL" sz="2000" b="1" dirty="0">
                <a:solidFill>
                  <a:srgbClr val="888C8D"/>
                </a:solidFill>
              </a:rPr>
              <a:t>Bladeren</a:t>
            </a:r>
            <a:r>
              <a:rPr lang="nl-NL" sz="2000" dirty="0">
                <a:solidFill>
                  <a:srgbClr val="888C8D"/>
                </a:solidFill>
              </a:rPr>
              <a:t>: </a:t>
            </a:r>
          </a:p>
          <a:p>
            <a:r>
              <a:rPr lang="nl-NL" sz="2000" dirty="0">
                <a:solidFill>
                  <a:srgbClr val="888C8D"/>
                </a:solidFill>
              </a:rPr>
              <a:t>breed lancetvormige, 5 tot 12 cm lange leerachtige bladeren   </a:t>
            </a:r>
          </a:p>
          <a:p>
            <a:endParaRPr lang="nl-NL" sz="2000" b="1" dirty="0">
              <a:solidFill>
                <a:srgbClr val="888C8D"/>
              </a:solidFill>
            </a:endParaRPr>
          </a:p>
          <a:p>
            <a:r>
              <a:rPr lang="nl-NL" sz="2000" b="1" dirty="0">
                <a:solidFill>
                  <a:srgbClr val="888C8D"/>
                </a:solidFill>
              </a:rPr>
              <a:t>Bloemen</a:t>
            </a:r>
            <a:r>
              <a:rPr lang="nl-NL" sz="2000" dirty="0">
                <a:solidFill>
                  <a:srgbClr val="888C8D"/>
                </a:solidFill>
              </a:rPr>
              <a:t>:</a:t>
            </a:r>
          </a:p>
          <a:p>
            <a:r>
              <a:rPr lang="nl-NL" sz="2000" dirty="0">
                <a:solidFill>
                  <a:srgbClr val="888C8D"/>
                </a:solidFill>
              </a:rPr>
              <a:t> De 0,5 tot 1 cm grote bloemen groeien in trossen.   </a:t>
            </a:r>
          </a:p>
          <a:p>
            <a:endParaRPr lang="nl-NL" sz="2000" b="1" dirty="0">
              <a:solidFill>
                <a:srgbClr val="888C8D"/>
              </a:solidFill>
            </a:endParaRPr>
          </a:p>
          <a:p>
            <a:r>
              <a:rPr lang="nl-NL" sz="2000" b="1" dirty="0">
                <a:solidFill>
                  <a:srgbClr val="888C8D"/>
                </a:solidFill>
              </a:rPr>
              <a:t>Vruchten</a:t>
            </a:r>
            <a:r>
              <a:rPr lang="nl-NL" sz="2000" dirty="0">
                <a:solidFill>
                  <a:srgbClr val="888C8D"/>
                </a:solidFill>
              </a:rPr>
              <a:t>: bolvormige bessen worden tot ongeveer 1 cm groot. </a:t>
            </a:r>
          </a:p>
          <a:p>
            <a:endParaRPr lang="nl-NL" sz="2000" b="1" dirty="0">
              <a:solidFill>
                <a:srgbClr val="888C8D"/>
              </a:solidFill>
            </a:endParaRPr>
          </a:p>
          <a:p>
            <a:r>
              <a:rPr lang="nl-NL" sz="2000" b="1" dirty="0">
                <a:solidFill>
                  <a:srgbClr val="888C8D"/>
                </a:solidFill>
              </a:rPr>
              <a:t>Stam en takken</a:t>
            </a:r>
            <a:r>
              <a:rPr lang="nl-NL" sz="2000" dirty="0">
                <a:solidFill>
                  <a:srgbClr val="888C8D"/>
                </a:solidFill>
              </a:rPr>
              <a:t>: Een welriekende bast</a:t>
            </a:r>
          </a:p>
        </p:txBody>
      </p:sp>
    </p:spTree>
    <p:extLst>
      <p:ext uri="{BB962C8B-B14F-4D97-AF65-F5344CB8AC3E}">
        <p14:creationId xmlns:p14="http://schemas.microsoft.com/office/powerpoint/2010/main" val="3741722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John ringt een Amerikaanse vogelkers op Landgoed De Laan">
            <a:hlinkClick r:id="rId2"/>
          </p:cNvPr>
          <p:cNvPicPr>
            <a:picLocks noGrp="1" noChangeAspect="1" noChangeArrowheads="1"/>
          </p:cNvPicPr>
          <p:nvPr>
            <p:ph type="body" idx="4294967295"/>
          </p:nvPr>
        </p:nvPicPr>
        <p:blipFill>
          <a:blip r:embed="rId3" cstate="print"/>
          <a:srcRect t="3378" r="810"/>
          <a:stretch>
            <a:fillRect/>
          </a:stretch>
        </p:blipFill>
        <p:spPr>
          <a:xfrm>
            <a:off x="6167439" y="608013"/>
            <a:ext cx="4071937" cy="2678112"/>
          </a:xfrm>
          <a:prstGeom prst="rect">
            <a:avLst/>
          </a:prstGeom>
        </p:spPr>
      </p:pic>
      <p:pic>
        <p:nvPicPr>
          <p:cNvPr id="3" name="Picture 6" descr="Bestrijding Amerikaanse vogelkers"/>
          <p:cNvPicPr>
            <a:picLocks noChangeAspect="1" noChangeArrowheads="1"/>
          </p:cNvPicPr>
          <p:nvPr/>
        </p:nvPicPr>
        <p:blipFill>
          <a:blip r:embed="rId4" cstate="print"/>
          <a:srcRect/>
          <a:stretch>
            <a:fillRect/>
          </a:stretch>
        </p:blipFill>
        <p:spPr bwMode="auto">
          <a:xfrm>
            <a:off x="1774825" y="620713"/>
            <a:ext cx="4103688" cy="2667000"/>
          </a:xfrm>
          <a:prstGeom prst="rect">
            <a:avLst/>
          </a:prstGeom>
          <a:noFill/>
          <a:ln w="9525">
            <a:noFill/>
            <a:miter lim="800000"/>
            <a:headEnd/>
            <a:tailEnd/>
          </a:ln>
        </p:spPr>
      </p:pic>
      <p:pic>
        <p:nvPicPr>
          <p:cNvPr id="4" name="Picture 8" descr="NAMO21240_verwijderen_Am_vogelkers"/>
          <p:cNvPicPr>
            <a:picLocks noChangeAspect="1" noChangeArrowheads="1"/>
          </p:cNvPicPr>
          <p:nvPr/>
        </p:nvPicPr>
        <p:blipFill>
          <a:blip r:embed="rId5" cstate="print"/>
          <a:srcRect b="1270"/>
          <a:stretch>
            <a:fillRect/>
          </a:stretch>
        </p:blipFill>
        <p:spPr bwMode="auto">
          <a:xfrm>
            <a:off x="1774826" y="3429001"/>
            <a:ext cx="4105275" cy="2714625"/>
          </a:xfrm>
          <a:prstGeom prst="rect">
            <a:avLst/>
          </a:prstGeom>
          <a:noFill/>
          <a:ln w="9525">
            <a:noFill/>
            <a:miter lim="800000"/>
            <a:headEnd/>
            <a:tailEnd/>
          </a:ln>
        </p:spPr>
      </p:pic>
      <p:pic>
        <p:nvPicPr>
          <p:cNvPr id="5" name="Picture 12" descr="allemaal amerikaanse vogelkers">
            <a:hlinkClick r:id="rId6" tooltip="allemaal amerikaanse vogelkers"/>
          </p:cNvPr>
          <p:cNvPicPr>
            <a:picLocks noChangeAspect="1" noChangeArrowheads="1"/>
          </p:cNvPicPr>
          <p:nvPr/>
        </p:nvPicPr>
        <p:blipFill>
          <a:blip r:embed="rId7" cstate="print"/>
          <a:srcRect r="2509" b="2005"/>
          <a:stretch>
            <a:fillRect/>
          </a:stretch>
        </p:blipFill>
        <p:spPr bwMode="auto">
          <a:xfrm>
            <a:off x="6167439" y="3429001"/>
            <a:ext cx="4071937" cy="2714625"/>
          </a:xfrm>
          <a:prstGeom prst="rect">
            <a:avLst/>
          </a:prstGeom>
          <a:noFill/>
          <a:ln w="9525">
            <a:noFill/>
            <a:miter lim="800000"/>
            <a:headEnd/>
            <a:tailEnd/>
          </a:ln>
        </p:spPr>
      </p:pic>
      <p:sp>
        <p:nvSpPr>
          <p:cNvPr id="6" name="Rectangle 2"/>
          <p:cNvSpPr>
            <a:spLocks noGrp="1" noChangeArrowheads="1"/>
          </p:cNvSpPr>
          <p:nvPr>
            <p:ph type="title"/>
          </p:nvPr>
        </p:nvSpPr>
        <p:spPr>
          <a:xfrm>
            <a:off x="909639" y="-662782"/>
            <a:ext cx="10515600" cy="1325563"/>
          </a:xfrm>
        </p:spPr>
        <p:txBody>
          <a:bodyPr>
            <a:normAutofit/>
          </a:bodyPr>
          <a:lstStyle/>
          <a:p>
            <a:r>
              <a:rPr lang="nl-NL" sz="3200" dirty="0" smtClean="0">
                <a:solidFill>
                  <a:srgbClr val="306095"/>
                </a:solidFill>
                <a:latin typeface="+mn-lt"/>
              </a:rPr>
              <a:t>        Bestrijdingsmethoden</a:t>
            </a:r>
          </a:p>
        </p:txBody>
      </p:sp>
    </p:spTree>
    <p:extLst>
      <p:ext uri="{BB962C8B-B14F-4D97-AF65-F5344CB8AC3E}">
        <p14:creationId xmlns:p14="http://schemas.microsoft.com/office/powerpoint/2010/main" val="42492978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rotWithShape="1">
          <a:blip r:embed="rId2"/>
          <a:srcRect l="20625" t="15200" r="34675" b="30533"/>
          <a:stretch/>
        </p:blipFill>
        <p:spPr>
          <a:xfrm>
            <a:off x="1370162" y="559036"/>
            <a:ext cx="8642518" cy="5901854"/>
          </a:xfrm>
          <a:prstGeom prst="rect">
            <a:avLst/>
          </a:prstGeom>
        </p:spPr>
      </p:pic>
      <p:sp>
        <p:nvSpPr>
          <p:cNvPr id="6" name="Tekstvak 5"/>
          <p:cNvSpPr txBox="1"/>
          <p:nvPr/>
        </p:nvSpPr>
        <p:spPr>
          <a:xfrm>
            <a:off x="2147402" y="97371"/>
            <a:ext cx="5853598" cy="461665"/>
          </a:xfrm>
          <a:prstGeom prst="rect">
            <a:avLst/>
          </a:prstGeom>
          <a:noFill/>
        </p:spPr>
        <p:txBody>
          <a:bodyPr wrap="square" rtlCol="0">
            <a:spAutoFit/>
          </a:bodyPr>
          <a:lstStyle/>
          <a:p>
            <a:r>
              <a:rPr lang="nl-NL" sz="2400" dirty="0" smtClean="0"/>
              <a:t>Praktijkvoorbeelden rondgang buiten </a:t>
            </a:r>
            <a:endParaRPr lang="nl-NL" sz="2400" dirty="0"/>
          </a:p>
        </p:txBody>
      </p:sp>
    </p:spTree>
    <p:extLst>
      <p:ext uri="{BB962C8B-B14F-4D97-AF65-F5344CB8AC3E}">
        <p14:creationId xmlns:p14="http://schemas.microsoft.com/office/powerpoint/2010/main" val="9227885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1078831" y="-489118"/>
            <a:ext cx="10515600" cy="1325563"/>
          </a:xfrm>
        </p:spPr>
        <p:txBody>
          <a:bodyPr>
            <a:normAutofit/>
          </a:bodyPr>
          <a:lstStyle/>
          <a:p>
            <a:r>
              <a:rPr lang="nl-NL" sz="3200" dirty="0" smtClean="0">
                <a:latin typeface="+mn-lt"/>
              </a:rPr>
              <a:t>De praktijk buitengedeelte   </a:t>
            </a:r>
          </a:p>
        </p:txBody>
      </p:sp>
      <p:pic>
        <p:nvPicPr>
          <p:cNvPr id="3" name="Picture 7" descr="knotten_1"/>
          <p:cNvPicPr>
            <a:picLocks noChangeAspect="1" noChangeArrowheads="1"/>
          </p:cNvPicPr>
          <p:nvPr/>
        </p:nvPicPr>
        <p:blipFill>
          <a:blip r:embed="rId2" cstate="print"/>
          <a:srcRect/>
          <a:stretch>
            <a:fillRect/>
          </a:stretch>
        </p:blipFill>
        <p:spPr bwMode="auto">
          <a:xfrm>
            <a:off x="6191502" y="3729707"/>
            <a:ext cx="3671887" cy="2770187"/>
          </a:xfrm>
          <a:prstGeom prst="rect">
            <a:avLst/>
          </a:prstGeom>
          <a:noFill/>
          <a:ln w="9525">
            <a:noFill/>
            <a:miter lim="800000"/>
            <a:headEnd/>
            <a:tailEnd/>
          </a:ln>
        </p:spPr>
      </p:pic>
      <p:pic>
        <p:nvPicPr>
          <p:cNvPr id="4" name="Picture 9" descr="Raalte – De Werkgroep Landschapsonderhoud Van Ivn Trekt Dit  picture"/>
          <p:cNvPicPr>
            <a:picLocks noChangeAspect="1" noChangeArrowheads="1"/>
          </p:cNvPicPr>
          <p:nvPr/>
        </p:nvPicPr>
        <p:blipFill>
          <a:blip r:embed="rId3" cstate="print"/>
          <a:srcRect/>
          <a:stretch>
            <a:fillRect/>
          </a:stretch>
        </p:blipFill>
        <p:spPr bwMode="auto">
          <a:xfrm>
            <a:off x="1871914" y="1353219"/>
            <a:ext cx="3922713" cy="5222875"/>
          </a:xfrm>
          <a:prstGeom prst="rect">
            <a:avLst/>
          </a:prstGeom>
          <a:noFill/>
          <a:ln w="9525">
            <a:noFill/>
            <a:miter lim="800000"/>
            <a:headEnd/>
            <a:tailEnd/>
          </a:ln>
        </p:spPr>
      </p:pic>
      <p:pic>
        <p:nvPicPr>
          <p:cNvPr id="5" name="Picture 11" descr="foto van de locatie"/>
          <p:cNvPicPr>
            <a:picLocks noChangeAspect="1" noChangeArrowheads="1"/>
          </p:cNvPicPr>
          <p:nvPr/>
        </p:nvPicPr>
        <p:blipFill>
          <a:blip r:embed="rId4" cstate="print"/>
          <a:srcRect/>
          <a:stretch>
            <a:fillRect/>
          </a:stretch>
        </p:blipFill>
        <p:spPr bwMode="auto">
          <a:xfrm>
            <a:off x="6840789" y="1281781"/>
            <a:ext cx="2233613" cy="2233612"/>
          </a:xfrm>
          <a:prstGeom prst="rect">
            <a:avLst/>
          </a:prstGeom>
          <a:noFill/>
          <a:ln w="9525">
            <a:noFill/>
            <a:miter lim="800000"/>
            <a:headEnd/>
            <a:tailEnd/>
          </a:ln>
        </p:spPr>
      </p:pic>
    </p:spTree>
    <p:extLst>
      <p:ext uri="{BB962C8B-B14F-4D97-AF65-F5344CB8AC3E}">
        <p14:creationId xmlns:p14="http://schemas.microsoft.com/office/powerpoint/2010/main" val="26580799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jdelijke aanduiding voor voettekst 3"/>
          <p:cNvSpPr txBox="1">
            <a:spLocks noGrp="1"/>
          </p:cNvSpPr>
          <p:nvPr/>
        </p:nvSpPr>
        <p:spPr bwMode="auto">
          <a:xfrm>
            <a:off x="1703388" y="6381750"/>
            <a:ext cx="6767512" cy="287338"/>
          </a:xfrm>
          <a:prstGeom prst="rect">
            <a:avLst/>
          </a:prstGeom>
          <a:noFill/>
          <a:ln>
            <a:miter lim="800000"/>
            <a:headEnd/>
            <a:tailEnd/>
          </a:ln>
        </p:spPr>
        <p:txBody>
          <a:bodyPr/>
          <a:lstStyle/>
          <a:p>
            <a:pPr>
              <a:defRPr/>
            </a:pPr>
            <a:r>
              <a:rPr lang="nl-NL" sz="1400" b="1">
                <a:solidFill>
                  <a:srgbClr val="85B434"/>
                </a:solidFill>
              </a:rPr>
              <a:t>Landschapsbeheer Staphorst</a:t>
            </a:r>
          </a:p>
        </p:txBody>
      </p:sp>
      <p:sp>
        <p:nvSpPr>
          <p:cNvPr id="136195" name="Tijdelijke aanduiding voor dianummer 4"/>
          <p:cNvSpPr txBox="1">
            <a:spLocks noGrp="1"/>
          </p:cNvSpPr>
          <p:nvPr/>
        </p:nvSpPr>
        <p:spPr bwMode="auto">
          <a:xfrm>
            <a:off x="9398001" y="6389688"/>
            <a:ext cx="1090613" cy="279400"/>
          </a:xfrm>
          <a:prstGeom prst="rect">
            <a:avLst/>
          </a:prstGeom>
          <a:noFill/>
          <a:ln>
            <a:miter lim="800000"/>
            <a:headEnd/>
            <a:tailEnd/>
          </a:ln>
        </p:spPr>
        <p:txBody>
          <a:bodyPr/>
          <a:lstStyle/>
          <a:p>
            <a:pPr algn="r">
              <a:defRPr/>
            </a:pPr>
            <a:fld id="{2FBE0E44-2DF7-4F46-AC47-C91284D96222}" type="slidenum">
              <a:rPr lang="nl-NL" sz="1400" b="1">
                <a:solidFill>
                  <a:srgbClr val="85B434"/>
                </a:solidFill>
              </a:rPr>
              <a:pPr algn="r">
                <a:defRPr/>
              </a:pPr>
              <a:t>39</a:t>
            </a:fld>
            <a:endParaRPr lang="nl-NL" sz="1400" b="1">
              <a:solidFill>
                <a:srgbClr val="85B434"/>
              </a:solidFill>
            </a:endParaRPr>
          </a:p>
        </p:txBody>
      </p:sp>
      <p:pic>
        <p:nvPicPr>
          <p:cNvPr id="481283" name="Picture 2" descr="LO01223"/>
          <p:cNvPicPr>
            <a:picLocks noChangeAspect="1" noChangeArrowheads="1"/>
          </p:cNvPicPr>
          <p:nvPr/>
        </p:nvPicPr>
        <p:blipFill>
          <a:blip r:embed="rId2" cstate="print"/>
          <a:srcRect l="15857" t="22511" r="21123"/>
          <a:stretch>
            <a:fillRect/>
          </a:stretch>
        </p:blipFill>
        <p:spPr bwMode="auto">
          <a:xfrm>
            <a:off x="7835900" y="1"/>
            <a:ext cx="2832100" cy="2322513"/>
          </a:xfrm>
          <a:prstGeom prst="rect">
            <a:avLst/>
          </a:prstGeom>
          <a:noFill/>
          <a:ln w="9525">
            <a:noFill/>
            <a:miter lim="800000"/>
            <a:headEnd/>
            <a:tailEnd/>
          </a:ln>
        </p:spPr>
      </p:pic>
      <p:pic>
        <p:nvPicPr>
          <p:cNvPr id="481284" name="Picture 3" descr="LO01159[1]"/>
          <p:cNvPicPr>
            <a:picLocks noChangeAspect="1" noChangeArrowheads="1"/>
          </p:cNvPicPr>
          <p:nvPr/>
        </p:nvPicPr>
        <p:blipFill>
          <a:blip r:embed="rId3" cstate="print"/>
          <a:srcRect/>
          <a:stretch>
            <a:fillRect/>
          </a:stretch>
        </p:blipFill>
        <p:spPr bwMode="auto">
          <a:xfrm>
            <a:off x="1524001" y="2635250"/>
            <a:ext cx="6156325" cy="4222750"/>
          </a:xfrm>
          <a:prstGeom prst="rect">
            <a:avLst/>
          </a:prstGeom>
          <a:noFill/>
          <a:ln w="9525">
            <a:noFill/>
            <a:miter lim="800000"/>
            <a:headEnd/>
            <a:tailEnd/>
          </a:ln>
        </p:spPr>
      </p:pic>
      <p:pic>
        <p:nvPicPr>
          <p:cNvPr id="481285" name="Picture 4" descr="LO03934[1]"/>
          <p:cNvPicPr>
            <a:picLocks noChangeAspect="1" noChangeArrowheads="1"/>
          </p:cNvPicPr>
          <p:nvPr/>
        </p:nvPicPr>
        <p:blipFill>
          <a:blip r:embed="rId4" cstate="print"/>
          <a:srcRect/>
          <a:stretch>
            <a:fillRect/>
          </a:stretch>
        </p:blipFill>
        <p:spPr bwMode="auto">
          <a:xfrm>
            <a:off x="5448301" y="1"/>
            <a:ext cx="2665413" cy="1997075"/>
          </a:xfrm>
          <a:prstGeom prst="rect">
            <a:avLst/>
          </a:prstGeom>
          <a:noFill/>
          <a:ln w="9525">
            <a:noFill/>
            <a:miter lim="800000"/>
            <a:headEnd/>
            <a:tailEnd/>
          </a:ln>
        </p:spPr>
      </p:pic>
      <p:pic>
        <p:nvPicPr>
          <p:cNvPr id="481286" name="Picture 5" descr="Camping%2002%20060909%20(992%20x%20660)"/>
          <p:cNvPicPr>
            <a:picLocks noChangeAspect="1" noChangeArrowheads="1"/>
          </p:cNvPicPr>
          <p:nvPr/>
        </p:nvPicPr>
        <p:blipFill>
          <a:blip r:embed="rId5" cstate="print"/>
          <a:srcRect/>
          <a:stretch>
            <a:fillRect/>
          </a:stretch>
        </p:blipFill>
        <p:spPr bwMode="auto">
          <a:xfrm>
            <a:off x="5016500" y="1916113"/>
            <a:ext cx="3708400" cy="2462212"/>
          </a:xfrm>
          <a:prstGeom prst="rect">
            <a:avLst/>
          </a:prstGeom>
          <a:noFill/>
          <a:ln w="9525">
            <a:noFill/>
            <a:miter lim="800000"/>
            <a:headEnd/>
            <a:tailEnd/>
          </a:ln>
        </p:spPr>
      </p:pic>
      <p:pic>
        <p:nvPicPr>
          <p:cNvPr id="481287" name="Picture 6" descr="LO01146[1]"/>
          <p:cNvPicPr>
            <a:picLocks noChangeAspect="1" noChangeArrowheads="1"/>
          </p:cNvPicPr>
          <p:nvPr/>
        </p:nvPicPr>
        <p:blipFill>
          <a:blip r:embed="rId6" cstate="print"/>
          <a:srcRect/>
          <a:stretch>
            <a:fillRect/>
          </a:stretch>
        </p:blipFill>
        <p:spPr bwMode="auto">
          <a:xfrm>
            <a:off x="5808664" y="3954464"/>
            <a:ext cx="4859337" cy="2903537"/>
          </a:xfrm>
          <a:prstGeom prst="rect">
            <a:avLst/>
          </a:prstGeom>
          <a:noFill/>
          <a:ln w="9525">
            <a:noFill/>
            <a:miter lim="800000"/>
            <a:headEnd/>
            <a:tailEnd/>
          </a:ln>
        </p:spPr>
      </p:pic>
      <p:pic>
        <p:nvPicPr>
          <p:cNvPr id="481288" name="Picture 7" descr="LO01332[1]"/>
          <p:cNvPicPr>
            <a:picLocks noGrp="1" noChangeAspect="1" noChangeArrowheads="1"/>
          </p:cNvPicPr>
          <p:nvPr>
            <p:ph type="body" idx="4294967295"/>
          </p:nvPr>
        </p:nvPicPr>
        <p:blipFill>
          <a:blip r:embed="rId7" cstate="print"/>
          <a:srcRect b="12183"/>
          <a:stretch>
            <a:fillRect/>
          </a:stretch>
        </p:blipFill>
        <p:spPr>
          <a:xfrm>
            <a:off x="1524000" y="1"/>
            <a:ext cx="3995738" cy="2665413"/>
          </a:xfrm>
        </p:spPr>
      </p:pic>
      <p:pic>
        <p:nvPicPr>
          <p:cNvPr id="481289" name="Picture 8" descr="LO01089"/>
          <p:cNvPicPr>
            <a:picLocks noChangeAspect="1" noChangeArrowheads="1"/>
          </p:cNvPicPr>
          <p:nvPr/>
        </p:nvPicPr>
        <p:blipFill>
          <a:blip r:embed="rId8" cstate="print"/>
          <a:srcRect l="27835" r="6540"/>
          <a:stretch>
            <a:fillRect/>
          </a:stretch>
        </p:blipFill>
        <p:spPr bwMode="auto">
          <a:xfrm>
            <a:off x="8724900" y="1989138"/>
            <a:ext cx="1943100" cy="1973262"/>
          </a:xfrm>
          <a:prstGeom prst="rect">
            <a:avLst/>
          </a:prstGeom>
          <a:noFill/>
          <a:ln w="9525">
            <a:noFill/>
            <a:miter lim="800000"/>
            <a:headEnd/>
            <a:tailEnd/>
          </a:ln>
        </p:spPr>
      </p:pic>
    </p:spTree>
    <p:extLst>
      <p:ext uri="{BB962C8B-B14F-4D97-AF65-F5344CB8AC3E}">
        <p14:creationId xmlns:p14="http://schemas.microsoft.com/office/powerpoint/2010/main" val="30650112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3" descr="projectenLO.jpg"/>
          <p:cNvPicPr>
            <a:picLocks noChangeAspect="1"/>
          </p:cNvPicPr>
          <p:nvPr/>
        </p:nvPicPr>
        <p:blipFill rotWithShape="1">
          <a:blip r:embed="rId2" cstate="print"/>
          <a:srcRect l="131" t="-655" r="8488" b="655"/>
          <a:stretch/>
        </p:blipFill>
        <p:spPr>
          <a:xfrm>
            <a:off x="3268890" y="697707"/>
            <a:ext cx="6773203" cy="5938837"/>
          </a:xfrm>
          <a:prstGeom prst="rect">
            <a:avLst/>
          </a:prstGeom>
        </p:spPr>
      </p:pic>
      <p:pic>
        <p:nvPicPr>
          <p:cNvPr id="6" name="Picture 2" descr="http://www.dorpsbelang-willemsoord.nl/img/nieuws/22.jpg">
            <a:hlinkClick r:id="rId3"/>
          </p:cNvPr>
          <p:cNvPicPr>
            <a:picLocks noChangeAspect="1" noChangeArrowheads="1"/>
          </p:cNvPicPr>
          <p:nvPr/>
        </p:nvPicPr>
        <p:blipFill rotWithShape="1">
          <a:blip r:embed="rId4" cstate="print"/>
          <a:srcRect l="891"/>
          <a:stretch/>
        </p:blipFill>
        <p:spPr bwMode="auto">
          <a:xfrm>
            <a:off x="357050" y="3842474"/>
            <a:ext cx="3691547" cy="2794070"/>
          </a:xfrm>
          <a:prstGeom prst="rect">
            <a:avLst/>
          </a:prstGeom>
          <a:noFill/>
          <a:effectLst>
            <a:outerShdw blurRad="292100" dist="139700" dir="2700000" algn="ctr" rotWithShape="0">
              <a:srgbClr val="000000">
                <a:alpha val="65000"/>
              </a:srgbClr>
            </a:outerShdw>
          </a:effectLst>
        </p:spPr>
      </p:pic>
      <p:pic>
        <p:nvPicPr>
          <p:cNvPr id="7" name="Picture 4" descr="http://pbbruchterveld.nl/wp-content/uploads/2013/02/Groene-en-blauwe-diensten-300x115.jpg">
            <a:hlinkClick r:id="rId5"/>
          </p:cNvPr>
          <p:cNvPicPr>
            <a:picLocks noChangeAspect="1" noChangeArrowheads="1"/>
          </p:cNvPicPr>
          <p:nvPr/>
        </p:nvPicPr>
        <p:blipFill>
          <a:blip r:embed="rId6" cstate="print"/>
          <a:srcRect/>
          <a:stretch>
            <a:fillRect/>
          </a:stretch>
        </p:blipFill>
        <p:spPr bwMode="auto">
          <a:xfrm>
            <a:off x="8134655" y="327279"/>
            <a:ext cx="3568700" cy="1368425"/>
          </a:xfrm>
          <a:prstGeom prst="rect">
            <a:avLst/>
          </a:prstGeom>
          <a:noFill/>
          <a:effectLst>
            <a:outerShdw blurRad="292100" dist="139700" dir="2700000" algn="ctr" rotWithShape="0">
              <a:srgbClr val="000000">
                <a:alpha val="65000"/>
              </a:srgbClr>
            </a:outerShdw>
          </a:effectLst>
        </p:spPr>
      </p:pic>
      <p:sp>
        <p:nvSpPr>
          <p:cNvPr id="8" name="Text Box 7"/>
          <p:cNvSpPr txBox="1">
            <a:spLocks noChangeArrowheads="1"/>
          </p:cNvSpPr>
          <p:nvPr/>
        </p:nvSpPr>
        <p:spPr bwMode="auto">
          <a:xfrm>
            <a:off x="323850" y="0"/>
            <a:ext cx="4103688" cy="584775"/>
          </a:xfrm>
          <a:prstGeom prst="rect">
            <a:avLst/>
          </a:prstGeom>
          <a:noFill/>
          <a:ln w="9525">
            <a:noFill/>
            <a:miter lim="800000"/>
            <a:headEnd/>
            <a:tailEnd/>
          </a:ln>
        </p:spPr>
        <p:txBody>
          <a:bodyPr>
            <a:spAutoFit/>
          </a:bodyPr>
          <a:lstStyle/>
          <a:p>
            <a:pPr>
              <a:spcBef>
                <a:spcPct val="50000"/>
              </a:spcBef>
            </a:pPr>
            <a:r>
              <a:rPr lang="nl-NL" sz="3200" dirty="0">
                <a:solidFill>
                  <a:srgbClr val="306095"/>
                </a:solidFill>
              </a:rPr>
              <a:t>Netwerk  </a:t>
            </a:r>
          </a:p>
        </p:txBody>
      </p:sp>
      <p:sp>
        <p:nvSpPr>
          <p:cNvPr id="9" name="Tijdelijke aanduiding voor inhoud 2"/>
          <p:cNvSpPr>
            <a:spLocks/>
          </p:cNvSpPr>
          <p:nvPr/>
        </p:nvSpPr>
        <p:spPr bwMode="auto">
          <a:xfrm>
            <a:off x="323850" y="292387"/>
            <a:ext cx="6031707" cy="5518943"/>
          </a:xfrm>
          <a:prstGeom prst="rect">
            <a:avLst/>
          </a:prstGeom>
          <a:noFill/>
          <a:ln w="9525">
            <a:noFill/>
            <a:miter lim="800000"/>
            <a:headEnd/>
            <a:tailEnd/>
          </a:ln>
        </p:spPr>
        <p:txBody>
          <a:bodyPr/>
          <a:lstStyle/>
          <a:p>
            <a:pPr marL="342900" indent="-342900" eaLnBrk="0" hangingPunct="0">
              <a:spcBef>
                <a:spcPct val="20000"/>
              </a:spcBef>
              <a:buClr>
                <a:srgbClr val="85B434"/>
              </a:buClr>
              <a:buFont typeface="Microsoft Sans Serif" pitchFamily="34" charset="0"/>
              <a:buNone/>
            </a:pPr>
            <a:endParaRPr lang="nl-NL" sz="2400" dirty="0">
              <a:solidFill>
                <a:srgbClr val="888C8D"/>
              </a:solidFill>
            </a:endParaRPr>
          </a:p>
          <a:p>
            <a:pPr marL="342900" indent="-342900" eaLnBrk="0" hangingPunct="0">
              <a:spcBef>
                <a:spcPct val="20000"/>
              </a:spcBef>
              <a:buClr>
                <a:srgbClr val="85B434"/>
              </a:buClr>
              <a:buFont typeface="Microsoft Sans Serif" pitchFamily="34" charset="0"/>
              <a:buChar char="●"/>
            </a:pPr>
            <a:r>
              <a:rPr lang="nl-NL" sz="2400" dirty="0">
                <a:solidFill>
                  <a:srgbClr val="888C8D"/>
                </a:solidFill>
              </a:rPr>
              <a:t> 500 km houtwallen/singels</a:t>
            </a:r>
          </a:p>
          <a:p>
            <a:pPr marL="342900" indent="-342900" eaLnBrk="0" hangingPunct="0">
              <a:spcBef>
                <a:spcPct val="20000"/>
              </a:spcBef>
              <a:buClr>
                <a:srgbClr val="85B434"/>
              </a:buClr>
              <a:buFont typeface="Microsoft Sans Serif" pitchFamily="34" charset="0"/>
              <a:buChar char="●"/>
            </a:pPr>
            <a:r>
              <a:rPr lang="nl-NL" sz="2400" dirty="0">
                <a:solidFill>
                  <a:srgbClr val="888C8D"/>
                </a:solidFill>
              </a:rPr>
              <a:t> 46 ha erfbosjes</a:t>
            </a:r>
          </a:p>
          <a:p>
            <a:pPr marL="342900" indent="-342900" eaLnBrk="0" hangingPunct="0">
              <a:spcBef>
                <a:spcPct val="20000"/>
              </a:spcBef>
              <a:buClr>
                <a:srgbClr val="85B434"/>
              </a:buClr>
              <a:buFont typeface="Microsoft Sans Serif" pitchFamily="34" charset="0"/>
              <a:buChar char="●"/>
            </a:pPr>
            <a:r>
              <a:rPr lang="nl-NL" sz="2400" dirty="0">
                <a:solidFill>
                  <a:srgbClr val="888C8D"/>
                </a:solidFill>
              </a:rPr>
              <a:t> 18 ha fruitboomgaarden</a:t>
            </a:r>
          </a:p>
          <a:p>
            <a:pPr marL="342900" indent="-342900" eaLnBrk="0" hangingPunct="0">
              <a:spcBef>
                <a:spcPct val="20000"/>
              </a:spcBef>
              <a:buClr>
                <a:srgbClr val="85B434"/>
              </a:buClr>
              <a:buFont typeface="Microsoft Sans Serif" pitchFamily="34" charset="0"/>
              <a:buChar char="●"/>
            </a:pPr>
            <a:r>
              <a:rPr lang="nl-NL" sz="2400" dirty="0">
                <a:solidFill>
                  <a:srgbClr val="888C8D"/>
                </a:solidFill>
              </a:rPr>
              <a:t> 47km elzen singels</a:t>
            </a:r>
          </a:p>
          <a:p>
            <a:pPr marL="342900" indent="-342900" eaLnBrk="0" hangingPunct="0">
              <a:spcBef>
                <a:spcPct val="20000"/>
              </a:spcBef>
              <a:buClr>
                <a:srgbClr val="85B434"/>
              </a:buClr>
              <a:buFont typeface="Microsoft Sans Serif" pitchFamily="34" charset="0"/>
              <a:buChar char="●"/>
            </a:pPr>
            <a:r>
              <a:rPr lang="nl-NL" sz="2400" dirty="0">
                <a:solidFill>
                  <a:srgbClr val="888C8D"/>
                </a:solidFill>
              </a:rPr>
              <a:t> 1800 knotbomen</a:t>
            </a:r>
          </a:p>
          <a:p>
            <a:pPr marL="342900" indent="-342900" eaLnBrk="0" hangingPunct="0">
              <a:spcBef>
                <a:spcPct val="20000"/>
              </a:spcBef>
              <a:buClr>
                <a:srgbClr val="85B434"/>
              </a:buClr>
              <a:buFont typeface="Microsoft Sans Serif" pitchFamily="34" charset="0"/>
              <a:buChar char="●"/>
            </a:pPr>
            <a:r>
              <a:rPr lang="nl-NL" sz="2400" dirty="0">
                <a:solidFill>
                  <a:srgbClr val="888C8D"/>
                </a:solidFill>
              </a:rPr>
              <a:t> 500 poelen</a:t>
            </a:r>
          </a:p>
          <a:p>
            <a:pPr marL="342900" indent="-342900" eaLnBrk="0" hangingPunct="0">
              <a:spcBef>
                <a:spcPct val="20000"/>
              </a:spcBef>
              <a:buClr>
                <a:srgbClr val="85B434"/>
              </a:buClr>
              <a:buFont typeface="Microsoft Sans Serif" pitchFamily="34" charset="0"/>
              <a:buChar char="●"/>
            </a:pPr>
            <a:r>
              <a:rPr lang="nl-NL" sz="2400" dirty="0">
                <a:solidFill>
                  <a:srgbClr val="888C8D"/>
                </a:solidFill>
              </a:rPr>
              <a:t> 223 km heggen</a:t>
            </a:r>
          </a:p>
        </p:txBody>
      </p:sp>
    </p:spTree>
    <p:extLst>
      <p:ext uri="{BB962C8B-B14F-4D97-AF65-F5344CB8AC3E}">
        <p14:creationId xmlns:p14="http://schemas.microsoft.com/office/powerpoint/2010/main" val="28425496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095983" y="3078702"/>
            <a:ext cx="9144000" cy="2387600"/>
          </a:xfrm>
        </p:spPr>
        <p:txBody>
          <a:bodyPr/>
          <a:lstStyle/>
          <a:p>
            <a:r>
              <a:rPr lang="en-US" b="1" dirty="0" err="1" smtClean="0">
                <a:solidFill>
                  <a:srgbClr val="306095"/>
                </a:solidFill>
              </a:rPr>
              <a:t>Bedankt</a:t>
            </a:r>
            <a:r>
              <a:rPr lang="en-US" b="1" dirty="0" smtClean="0">
                <a:solidFill>
                  <a:srgbClr val="306095"/>
                </a:solidFill>
              </a:rPr>
              <a:t>!</a:t>
            </a:r>
            <a:endParaRPr lang="nl-NL" b="1" dirty="0">
              <a:solidFill>
                <a:srgbClr val="306095"/>
              </a:solidFill>
            </a:endParaRPr>
          </a:p>
        </p:txBody>
      </p:sp>
      <p:sp>
        <p:nvSpPr>
          <p:cNvPr id="5" name="Ondertitel 4"/>
          <p:cNvSpPr>
            <a:spLocks noGrp="1"/>
          </p:cNvSpPr>
          <p:nvPr>
            <p:ph type="subTitle" idx="1"/>
          </p:nvPr>
        </p:nvSpPr>
        <p:spPr>
          <a:xfrm>
            <a:off x="1095983" y="5558377"/>
            <a:ext cx="9144000" cy="406626"/>
          </a:xfrm>
        </p:spPr>
        <p:txBody>
          <a:bodyPr>
            <a:normAutofit lnSpcReduction="10000"/>
          </a:bodyPr>
          <a:lstStyle/>
          <a:p>
            <a:r>
              <a:rPr lang="en-US" dirty="0" smtClean="0"/>
              <a:t>Meer info? www.sgbdo.nl</a:t>
            </a:r>
            <a:endParaRPr lang="nl-NL" dirty="0"/>
          </a:p>
        </p:txBody>
      </p:sp>
      <p:pic>
        <p:nvPicPr>
          <p:cNvPr id="6" name="Picture 22" descr="VB-blauwe brigade hardenberg1a"/>
          <p:cNvPicPr>
            <a:picLocks noChangeAspect="1" noChangeArrowheads="1"/>
          </p:cNvPicPr>
          <p:nvPr/>
        </p:nvPicPr>
        <p:blipFill>
          <a:blip r:embed="rId3" cstate="print"/>
          <a:srcRect l="-4025" t="16049" r="-1343"/>
          <a:stretch>
            <a:fillRect/>
          </a:stretch>
        </p:blipFill>
        <p:spPr bwMode="auto">
          <a:xfrm>
            <a:off x="9599415" y="1474585"/>
            <a:ext cx="2661857" cy="2025650"/>
          </a:xfrm>
          <a:prstGeom prst="rect">
            <a:avLst/>
          </a:prstGeom>
          <a:noFill/>
          <a:ln w="9525">
            <a:noFill/>
            <a:miter lim="800000"/>
            <a:headEnd/>
            <a:tailEnd/>
          </a:ln>
        </p:spPr>
      </p:pic>
      <p:pic>
        <p:nvPicPr>
          <p:cNvPr id="7" name="Picture 15" descr="IMG_0579"/>
          <p:cNvPicPr>
            <a:picLocks noChangeAspect="1" noChangeArrowheads="1"/>
          </p:cNvPicPr>
          <p:nvPr/>
        </p:nvPicPr>
        <p:blipFill>
          <a:blip r:embed="rId4" cstate="print"/>
          <a:srcRect t="1666" r="13373" b="4999"/>
          <a:stretch>
            <a:fillRect/>
          </a:stretch>
        </p:blipFill>
        <p:spPr bwMode="auto">
          <a:xfrm>
            <a:off x="9676016" y="-5810"/>
            <a:ext cx="2508656" cy="2025650"/>
          </a:xfrm>
          <a:prstGeom prst="rect">
            <a:avLst/>
          </a:prstGeom>
          <a:noFill/>
          <a:ln w="9525">
            <a:noFill/>
            <a:miter lim="800000"/>
            <a:headEnd/>
            <a:tailEnd/>
          </a:ln>
        </p:spPr>
      </p:pic>
      <p:pic>
        <p:nvPicPr>
          <p:cNvPr id="8" name="Picture 16" descr="DSCN3989"/>
          <p:cNvPicPr>
            <a:picLocks noChangeAspect="1" noChangeArrowheads="1"/>
          </p:cNvPicPr>
          <p:nvPr/>
        </p:nvPicPr>
        <p:blipFill>
          <a:blip r:embed="rId5" cstate="print"/>
          <a:srcRect l="8156" r="5144" b="6758"/>
          <a:stretch>
            <a:fillRect/>
          </a:stretch>
        </p:blipFill>
        <p:spPr bwMode="auto">
          <a:xfrm>
            <a:off x="7080332" y="-273573"/>
            <a:ext cx="2606536" cy="2025650"/>
          </a:xfrm>
          <a:prstGeom prst="rect">
            <a:avLst/>
          </a:prstGeom>
          <a:noFill/>
          <a:ln w="9525">
            <a:noFill/>
            <a:miter lim="800000"/>
            <a:headEnd/>
            <a:tailEnd/>
          </a:ln>
        </p:spPr>
      </p:pic>
      <p:pic>
        <p:nvPicPr>
          <p:cNvPr id="9" name="Picture 18" descr="zwolle"/>
          <p:cNvPicPr>
            <a:picLocks noChangeAspect="1" noChangeArrowheads="1"/>
          </p:cNvPicPr>
          <p:nvPr/>
        </p:nvPicPr>
        <p:blipFill>
          <a:blip r:embed="rId6" cstate="print"/>
          <a:srcRect l="11102" r="-3606" b="2299"/>
          <a:stretch>
            <a:fillRect/>
          </a:stretch>
        </p:blipFill>
        <p:spPr bwMode="auto">
          <a:xfrm>
            <a:off x="2187705" y="-24313"/>
            <a:ext cx="2606534" cy="1989478"/>
          </a:xfrm>
          <a:prstGeom prst="rect">
            <a:avLst/>
          </a:prstGeom>
          <a:noFill/>
          <a:ln w="9525">
            <a:noFill/>
            <a:miter lim="800000"/>
            <a:headEnd/>
            <a:tailEnd/>
          </a:ln>
        </p:spPr>
      </p:pic>
      <p:pic>
        <p:nvPicPr>
          <p:cNvPr id="10" name="Picture 13" descr="IMG_1734"/>
          <p:cNvPicPr>
            <a:picLocks noChangeAspect="1" noChangeArrowheads="1"/>
          </p:cNvPicPr>
          <p:nvPr/>
        </p:nvPicPr>
        <p:blipFill>
          <a:blip r:embed="rId7" cstate="print"/>
          <a:srcRect l="6915" r="5244" b="3677"/>
          <a:stretch>
            <a:fillRect/>
          </a:stretch>
        </p:blipFill>
        <p:spPr bwMode="auto">
          <a:xfrm>
            <a:off x="0" y="0"/>
            <a:ext cx="2459718" cy="2025650"/>
          </a:xfrm>
          <a:prstGeom prst="rect">
            <a:avLst/>
          </a:prstGeom>
          <a:noFill/>
          <a:ln w="9525">
            <a:noFill/>
            <a:miter lim="800000"/>
            <a:headEnd/>
            <a:tailEnd/>
          </a:ln>
        </p:spPr>
      </p:pic>
      <p:pic>
        <p:nvPicPr>
          <p:cNvPr id="11" name="Picture 14" descr="IMG_1591"/>
          <p:cNvPicPr>
            <a:picLocks noChangeAspect="1" noChangeArrowheads="1"/>
          </p:cNvPicPr>
          <p:nvPr/>
        </p:nvPicPr>
        <p:blipFill>
          <a:blip r:embed="rId8" cstate="print"/>
          <a:srcRect l="55334" t="36899" r="6384" b="20209"/>
          <a:stretch>
            <a:fillRect/>
          </a:stretch>
        </p:blipFill>
        <p:spPr bwMode="auto">
          <a:xfrm>
            <a:off x="2210690" y="1392238"/>
            <a:ext cx="2412907" cy="2123528"/>
          </a:xfrm>
          <a:prstGeom prst="rect">
            <a:avLst/>
          </a:prstGeom>
          <a:noFill/>
          <a:ln w="9525">
            <a:noFill/>
            <a:miter lim="800000"/>
            <a:headEnd/>
            <a:tailEnd/>
          </a:ln>
        </p:spPr>
      </p:pic>
      <p:pic>
        <p:nvPicPr>
          <p:cNvPr id="12" name="Picture 17" descr="IMG_0019"/>
          <p:cNvPicPr>
            <a:picLocks noChangeAspect="1" noChangeArrowheads="1"/>
          </p:cNvPicPr>
          <p:nvPr/>
        </p:nvPicPr>
        <p:blipFill>
          <a:blip r:embed="rId9" cstate="print"/>
          <a:srcRect l="-1785" r="6749"/>
          <a:stretch>
            <a:fillRect/>
          </a:stretch>
        </p:blipFill>
        <p:spPr bwMode="auto">
          <a:xfrm>
            <a:off x="4536146" y="-53686"/>
            <a:ext cx="2606534" cy="2057567"/>
          </a:xfrm>
          <a:prstGeom prst="rect">
            <a:avLst/>
          </a:prstGeom>
          <a:noFill/>
          <a:ln w="9525">
            <a:noFill/>
            <a:miter lim="800000"/>
            <a:headEnd/>
            <a:tailEnd/>
          </a:ln>
        </p:spPr>
      </p:pic>
      <p:pic>
        <p:nvPicPr>
          <p:cNvPr id="13" name="Picture 23" descr="BRON-Ootm"/>
          <p:cNvPicPr>
            <a:picLocks noChangeAspect="1" noChangeArrowheads="1"/>
          </p:cNvPicPr>
          <p:nvPr/>
        </p:nvPicPr>
        <p:blipFill>
          <a:blip r:embed="rId10" cstate="print"/>
          <a:srcRect l="7166"/>
          <a:stretch>
            <a:fillRect/>
          </a:stretch>
        </p:blipFill>
        <p:spPr bwMode="auto">
          <a:xfrm>
            <a:off x="4546996" y="1469714"/>
            <a:ext cx="2508657" cy="2027777"/>
          </a:xfrm>
          <a:prstGeom prst="rect">
            <a:avLst/>
          </a:prstGeom>
          <a:noFill/>
          <a:ln w="9525">
            <a:noFill/>
            <a:miter lim="800000"/>
            <a:headEnd/>
            <a:tailEnd/>
          </a:ln>
        </p:spPr>
      </p:pic>
      <p:pic>
        <p:nvPicPr>
          <p:cNvPr id="14" name="Picture 25" descr="IMG_0420"/>
          <p:cNvPicPr>
            <a:picLocks noChangeAspect="1" noChangeArrowheads="1"/>
          </p:cNvPicPr>
          <p:nvPr/>
        </p:nvPicPr>
        <p:blipFill>
          <a:blip r:embed="rId11" cstate="print"/>
          <a:srcRect t="4919" r="14061" b="2994"/>
          <a:stretch>
            <a:fillRect/>
          </a:stretch>
        </p:blipFill>
        <p:spPr bwMode="auto">
          <a:xfrm>
            <a:off x="0" y="1484313"/>
            <a:ext cx="2459718" cy="2027777"/>
          </a:xfrm>
          <a:prstGeom prst="rect">
            <a:avLst/>
          </a:prstGeom>
          <a:noFill/>
          <a:ln w="9525">
            <a:noFill/>
            <a:miter lim="800000"/>
            <a:headEnd/>
            <a:tailEnd/>
          </a:ln>
        </p:spPr>
      </p:pic>
      <p:pic>
        <p:nvPicPr>
          <p:cNvPr id="4" name="Picture 24" descr="IMG_1654"/>
          <p:cNvPicPr>
            <a:picLocks noChangeAspect="1" noChangeArrowheads="1"/>
          </p:cNvPicPr>
          <p:nvPr/>
        </p:nvPicPr>
        <p:blipFill>
          <a:blip r:embed="rId12" cstate="print"/>
          <a:srcRect l="-3622" r="7166"/>
          <a:stretch>
            <a:fillRect/>
          </a:stretch>
        </p:blipFill>
        <p:spPr bwMode="auto">
          <a:xfrm>
            <a:off x="6921823" y="1474585"/>
            <a:ext cx="2778885" cy="2025650"/>
          </a:xfrm>
          <a:prstGeom prst="rect">
            <a:avLst/>
          </a:prstGeom>
          <a:noFill/>
          <a:ln w="9525">
            <a:noFill/>
            <a:miter lim="800000"/>
            <a:headEnd/>
            <a:tailEnd/>
          </a:ln>
        </p:spPr>
      </p:pic>
    </p:spTree>
    <p:extLst>
      <p:ext uri="{BB962C8B-B14F-4D97-AF65-F5344CB8AC3E}">
        <p14:creationId xmlns:p14="http://schemas.microsoft.com/office/powerpoint/2010/main" val="2514306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Tijdelijke aanduiding voor dianummer 4"/>
          <p:cNvSpPr txBox="1">
            <a:spLocks noGrp="1"/>
          </p:cNvSpPr>
          <p:nvPr/>
        </p:nvSpPr>
        <p:spPr bwMode="auto">
          <a:xfrm>
            <a:off x="9398001" y="6389688"/>
            <a:ext cx="1090613" cy="279400"/>
          </a:xfrm>
          <a:prstGeom prst="rect">
            <a:avLst/>
          </a:prstGeom>
          <a:noFill/>
          <a:ln>
            <a:miter lim="800000"/>
            <a:headEnd/>
            <a:tailEnd/>
          </a:ln>
        </p:spPr>
        <p:txBody>
          <a:bodyPr/>
          <a:lstStyle/>
          <a:p>
            <a:pPr algn="r">
              <a:defRPr/>
            </a:pPr>
            <a:fld id="{A00B580F-52CA-48CC-997C-F124298ED472}" type="slidenum">
              <a:rPr lang="nl-NL" sz="1400" b="1">
                <a:solidFill>
                  <a:srgbClr val="85B434"/>
                </a:solidFill>
              </a:rPr>
              <a:pPr algn="r">
                <a:defRPr/>
              </a:pPr>
              <a:t>5</a:t>
            </a:fld>
            <a:endParaRPr lang="nl-NL" sz="1400" b="1">
              <a:solidFill>
                <a:srgbClr val="85B434"/>
              </a:solidFill>
            </a:endParaRPr>
          </a:p>
        </p:txBody>
      </p:sp>
      <p:pic>
        <p:nvPicPr>
          <p:cNvPr id="363523" name="Picture 2" descr="Dia17"/>
          <p:cNvPicPr>
            <a:picLocks noChangeAspect="1" noChangeArrowheads="1"/>
          </p:cNvPicPr>
          <p:nvPr/>
        </p:nvPicPr>
        <p:blipFill>
          <a:blip r:embed="rId2"/>
          <a:srcRect/>
          <a:stretch>
            <a:fillRect/>
          </a:stretch>
        </p:blipFill>
        <p:spPr bwMode="auto">
          <a:xfrm>
            <a:off x="-19204" y="3622678"/>
            <a:ext cx="4809169" cy="3235323"/>
          </a:xfrm>
          <a:prstGeom prst="rect">
            <a:avLst/>
          </a:prstGeom>
          <a:noFill/>
          <a:ln w="9525">
            <a:noFill/>
            <a:miter lim="800000"/>
            <a:headEnd/>
            <a:tailEnd/>
          </a:ln>
        </p:spPr>
      </p:pic>
      <p:pic>
        <p:nvPicPr>
          <p:cNvPr id="363524" name="Picture 3" descr="IMG_1921"/>
          <p:cNvPicPr>
            <a:picLocks noChangeAspect="1" noChangeArrowheads="1"/>
          </p:cNvPicPr>
          <p:nvPr/>
        </p:nvPicPr>
        <p:blipFill>
          <a:blip r:embed="rId3"/>
          <a:srcRect r="16409"/>
          <a:stretch>
            <a:fillRect/>
          </a:stretch>
        </p:blipFill>
        <p:spPr bwMode="auto">
          <a:xfrm>
            <a:off x="7164260" y="2425701"/>
            <a:ext cx="5088064" cy="3060699"/>
          </a:xfrm>
          <a:prstGeom prst="rect">
            <a:avLst/>
          </a:prstGeom>
          <a:noFill/>
          <a:ln w="9525">
            <a:noFill/>
            <a:miter lim="800000"/>
            <a:headEnd/>
            <a:tailEnd/>
          </a:ln>
        </p:spPr>
      </p:pic>
      <p:pic>
        <p:nvPicPr>
          <p:cNvPr id="363525" name="Picture 4" descr="LO01087[1]"/>
          <p:cNvPicPr>
            <a:picLocks noChangeAspect="1" noChangeArrowheads="1"/>
          </p:cNvPicPr>
          <p:nvPr/>
        </p:nvPicPr>
        <p:blipFill>
          <a:blip r:embed="rId4"/>
          <a:srcRect t="14555"/>
          <a:stretch>
            <a:fillRect/>
          </a:stretch>
        </p:blipFill>
        <p:spPr bwMode="auto">
          <a:xfrm>
            <a:off x="0" y="-459902"/>
            <a:ext cx="7164387" cy="4082580"/>
          </a:xfrm>
          <a:prstGeom prst="rect">
            <a:avLst/>
          </a:prstGeom>
          <a:noFill/>
          <a:ln w="9525">
            <a:noFill/>
            <a:miter lim="800000"/>
            <a:headEnd/>
            <a:tailEnd/>
          </a:ln>
        </p:spPr>
      </p:pic>
      <p:pic>
        <p:nvPicPr>
          <p:cNvPr id="363526" name="Picture 5" descr="LO00181[1]"/>
          <p:cNvPicPr>
            <a:picLocks noChangeAspect="1" noChangeArrowheads="1"/>
          </p:cNvPicPr>
          <p:nvPr/>
        </p:nvPicPr>
        <p:blipFill>
          <a:blip r:embed="rId5"/>
          <a:srcRect/>
          <a:stretch>
            <a:fillRect/>
          </a:stretch>
        </p:blipFill>
        <p:spPr bwMode="auto">
          <a:xfrm>
            <a:off x="9124545" y="4771490"/>
            <a:ext cx="3067455" cy="2073914"/>
          </a:xfrm>
          <a:prstGeom prst="rect">
            <a:avLst/>
          </a:prstGeom>
          <a:noFill/>
          <a:ln w="9525">
            <a:noFill/>
            <a:miter lim="800000"/>
            <a:headEnd/>
            <a:tailEnd/>
          </a:ln>
        </p:spPr>
      </p:pic>
      <p:pic>
        <p:nvPicPr>
          <p:cNvPr id="363527" name="Picture 7" descr="LO00187"/>
          <p:cNvPicPr>
            <a:picLocks noChangeAspect="1" noChangeArrowheads="1"/>
          </p:cNvPicPr>
          <p:nvPr/>
        </p:nvPicPr>
        <p:blipFill>
          <a:blip r:embed="rId6"/>
          <a:srcRect/>
          <a:stretch>
            <a:fillRect/>
          </a:stretch>
        </p:blipFill>
        <p:spPr bwMode="auto">
          <a:xfrm>
            <a:off x="7104063" y="-24723"/>
            <a:ext cx="5087937" cy="3290215"/>
          </a:xfrm>
          <a:prstGeom prst="rect">
            <a:avLst/>
          </a:prstGeom>
          <a:noFill/>
          <a:ln w="9525">
            <a:noFill/>
            <a:miter lim="800000"/>
            <a:headEnd/>
            <a:tailEnd/>
          </a:ln>
        </p:spPr>
      </p:pic>
      <p:pic>
        <p:nvPicPr>
          <p:cNvPr id="363528" name="Picture 8" descr="LO02570"/>
          <p:cNvPicPr>
            <a:picLocks noChangeAspect="1" noChangeArrowheads="1"/>
          </p:cNvPicPr>
          <p:nvPr/>
        </p:nvPicPr>
        <p:blipFill>
          <a:blip r:embed="rId7"/>
          <a:srcRect/>
          <a:stretch>
            <a:fillRect/>
          </a:stretch>
        </p:blipFill>
        <p:spPr bwMode="auto">
          <a:xfrm>
            <a:off x="4619543" y="1974015"/>
            <a:ext cx="2544717" cy="3235323"/>
          </a:xfrm>
          <a:prstGeom prst="rect">
            <a:avLst/>
          </a:prstGeom>
          <a:noFill/>
          <a:ln w="9525">
            <a:noFill/>
            <a:miter lim="800000"/>
            <a:headEnd/>
            <a:tailEnd/>
          </a:ln>
        </p:spPr>
      </p:pic>
      <p:pic>
        <p:nvPicPr>
          <p:cNvPr id="363529" name="Picture 9" descr="LO01807"/>
          <p:cNvPicPr>
            <a:picLocks noChangeAspect="1" noChangeArrowheads="1"/>
          </p:cNvPicPr>
          <p:nvPr/>
        </p:nvPicPr>
        <p:blipFill>
          <a:blip r:embed="rId8"/>
          <a:srcRect/>
          <a:stretch>
            <a:fillRect/>
          </a:stretch>
        </p:blipFill>
        <p:spPr bwMode="auto">
          <a:xfrm>
            <a:off x="4619542" y="4769175"/>
            <a:ext cx="4592551" cy="2096337"/>
          </a:xfrm>
          <a:prstGeom prst="rect">
            <a:avLst/>
          </a:prstGeom>
          <a:noFill/>
          <a:ln w="9525">
            <a:noFill/>
            <a:miter lim="800000"/>
            <a:headEnd/>
            <a:tailEnd/>
          </a:ln>
        </p:spPr>
      </p:pic>
    </p:spTree>
    <p:extLst>
      <p:ext uri="{BB962C8B-B14F-4D97-AF65-F5344CB8AC3E}">
        <p14:creationId xmlns:p14="http://schemas.microsoft.com/office/powerpoint/2010/main" val="59679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52" name="Picture 7" descr="LO01332[1]"/>
          <p:cNvPicPr>
            <a:picLocks noGrp="1" noChangeAspect="1" noChangeArrowheads="1"/>
          </p:cNvPicPr>
          <p:nvPr>
            <p:ph type="body" idx="4294967295"/>
          </p:nvPr>
        </p:nvPicPr>
        <p:blipFill>
          <a:blip r:embed="rId2"/>
          <a:srcRect b="12183"/>
          <a:stretch>
            <a:fillRect/>
          </a:stretch>
        </p:blipFill>
        <p:spPr>
          <a:xfrm>
            <a:off x="-1" y="1"/>
            <a:ext cx="5191475" cy="3463046"/>
          </a:xfrm>
        </p:spPr>
      </p:pic>
      <p:sp>
        <p:nvSpPr>
          <p:cNvPr id="136194" name="Tijdelijke aanduiding voor voettekst 3"/>
          <p:cNvSpPr txBox="1">
            <a:spLocks noGrp="1"/>
          </p:cNvSpPr>
          <p:nvPr/>
        </p:nvSpPr>
        <p:spPr bwMode="auto">
          <a:xfrm>
            <a:off x="1703388" y="6381750"/>
            <a:ext cx="6767512" cy="287338"/>
          </a:xfrm>
          <a:prstGeom prst="rect">
            <a:avLst/>
          </a:prstGeom>
          <a:noFill/>
          <a:ln>
            <a:miter lim="800000"/>
            <a:headEnd/>
            <a:tailEnd/>
          </a:ln>
        </p:spPr>
        <p:txBody>
          <a:bodyPr/>
          <a:lstStyle/>
          <a:p>
            <a:pPr>
              <a:defRPr/>
            </a:pPr>
            <a:r>
              <a:rPr lang="nl-NL" sz="1400" b="1">
                <a:solidFill>
                  <a:srgbClr val="85B434"/>
                </a:solidFill>
              </a:rPr>
              <a:t>Landschapsbeheer Staphorst</a:t>
            </a:r>
          </a:p>
        </p:txBody>
      </p:sp>
      <p:sp>
        <p:nvSpPr>
          <p:cNvPr id="136195" name="Tijdelijke aanduiding voor dianummer 4"/>
          <p:cNvSpPr txBox="1">
            <a:spLocks noGrp="1"/>
          </p:cNvSpPr>
          <p:nvPr/>
        </p:nvSpPr>
        <p:spPr bwMode="auto">
          <a:xfrm>
            <a:off x="9398001" y="6389688"/>
            <a:ext cx="1090613" cy="279400"/>
          </a:xfrm>
          <a:prstGeom prst="rect">
            <a:avLst/>
          </a:prstGeom>
          <a:noFill/>
          <a:ln>
            <a:miter lim="800000"/>
            <a:headEnd/>
            <a:tailEnd/>
          </a:ln>
        </p:spPr>
        <p:txBody>
          <a:bodyPr/>
          <a:lstStyle/>
          <a:p>
            <a:pPr algn="r">
              <a:defRPr/>
            </a:pPr>
            <a:fld id="{26FCCAC8-F216-4FBE-9A13-E95FF7961ADC}" type="slidenum">
              <a:rPr lang="nl-NL" sz="1400" b="1">
                <a:solidFill>
                  <a:srgbClr val="85B434"/>
                </a:solidFill>
              </a:rPr>
              <a:pPr algn="r">
                <a:defRPr/>
              </a:pPr>
              <a:t>6</a:t>
            </a:fld>
            <a:endParaRPr lang="nl-NL" sz="1400" b="1">
              <a:solidFill>
                <a:srgbClr val="85B434"/>
              </a:solidFill>
            </a:endParaRPr>
          </a:p>
        </p:txBody>
      </p:sp>
      <p:pic>
        <p:nvPicPr>
          <p:cNvPr id="364547" name="Picture 2" descr="LO01223"/>
          <p:cNvPicPr>
            <a:picLocks noChangeAspect="1" noChangeArrowheads="1"/>
          </p:cNvPicPr>
          <p:nvPr/>
        </p:nvPicPr>
        <p:blipFill>
          <a:blip r:embed="rId3"/>
          <a:srcRect l="15857" t="22511" r="21123"/>
          <a:stretch>
            <a:fillRect/>
          </a:stretch>
        </p:blipFill>
        <p:spPr bwMode="auto">
          <a:xfrm>
            <a:off x="8149261" y="-862442"/>
            <a:ext cx="4138835" cy="3394124"/>
          </a:xfrm>
          <a:prstGeom prst="rect">
            <a:avLst/>
          </a:prstGeom>
          <a:noFill/>
          <a:ln w="9525">
            <a:noFill/>
            <a:miter lim="800000"/>
            <a:headEnd/>
            <a:tailEnd/>
          </a:ln>
        </p:spPr>
      </p:pic>
      <p:pic>
        <p:nvPicPr>
          <p:cNvPr id="364548" name="Picture 3" descr="LO01159[1]"/>
          <p:cNvPicPr>
            <a:picLocks noChangeAspect="1" noChangeArrowheads="1"/>
          </p:cNvPicPr>
          <p:nvPr/>
        </p:nvPicPr>
        <p:blipFill>
          <a:blip r:embed="rId4"/>
          <a:srcRect/>
          <a:stretch>
            <a:fillRect/>
          </a:stretch>
        </p:blipFill>
        <p:spPr bwMode="auto">
          <a:xfrm>
            <a:off x="0" y="2587557"/>
            <a:ext cx="6627751" cy="4546111"/>
          </a:xfrm>
          <a:prstGeom prst="rect">
            <a:avLst/>
          </a:prstGeom>
          <a:noFill/>
          <a:ln w="9525">
            <a:noFill/>
            <a:miter lim="800000"/>
            <a:headEnd/>
            <a:tailEnd/>
          </a:ln>
        </p:spPr>
      </p:pic>
      <p:pic>
        <p:nvPicPr>
          <p:cNvPr id="364549" name="Picture 4" descr="LO03934[1]"/>
          <p:cNvPicPr>
            <a:picLocks noChangeAspect="1" noChangeArrowheads="1"/>
          </p:cNvPicPr>
          <p:nvPr/>
        </p:nvPicPr>
        <p:blipFill>
          <a:blip r:embed="rId5"/>
          <a:srcRect/>
          <a:stretch>
            <a:fillRect/>
          </a:stretch>
        </p:blipFill>
        <p:spPr bwMode="auto">
          <a:xfrm>
            <a:off x="5087144" y="-14001"/>
            <a:ext cx="3104270" cy="2325891"/>
          </a:xfrm>
          <a:prstGeom prst="rect">
            <a:avLst/>
          </a:prstGeom>
          <a:noFill/>
          <a:ln w="9525">
            <a:noFill/>
            <a:miter lim="800000"/>
            <a:headEnd/>
            <a:tailEnd/>
          </a:ln>
        </p:spPr>
      </p:pic>
      <p:pic>
        <p:nvPicPr>
          <p:cNvPr id="364550" name="Picture 5" descr="Camping%2002%20060909%20(992%20x%20660)"/>
          <p:cNvPicPr>
            <a:picLocks noChangeAspect="1" noChangeArrowheads="1"/>
          </p:cNvPicPr>
          <p:nvPr/>
        </p:nvPicPr>
        <p:blipFill>
          <a:blip r:embed="rId6"/>
          <a:srcRect/>
          <a:stretch>
            <a:fillRect/>
          </a:stretch>
        </p:blipFill>
        <p:spPr bwMode="auto">
          <a:xfrm>
            <a:off x="5087144" y="1900149"/>
            <a:ext cx="4164384" cy="2764965"/>
          </a:xfrm>
          <a:prstGeom prst="rect">
            <a:avLst/>
          </a:prstGeom>
          <a:noFill/>
          <a:ln w="9525">
            <a:noFill/>
            <a:miter lim="800000"/>
            <a:headEnd/>
            <a:tailEnd/>
          </a:ln>
        </p:spPr>
      </p:pic>
      <p:pic>
        <p:nvPicPr>
          <p:cNvPr id="364551" name="Picture 6" descr="LO01146[1]"/>
          <p:cNvPicPr>
            <a:picLocks noChangeAspect="1" noChangeArrowheads="1"/>
          </p:cNvPicPr>
          <p:nvPr/>
        </p:nvPicPr>
        <p:blipFill>
          <a:blip r:embed="rId7"/>
          <a:srcRect/>
          <a:stretch>
            <a:fillRect/>
          </a:stretch>
        </p:blipFill>
        <p:spPr bwMode="auto">
          <a:xfrm>
            <a:off x="6615876" y="3631906"/>
            <a:ext cx="5564249" cy="3324734"/>
          </a:xfrm>
          <a:prstGeom prst="rect">
            <a:avLst/>
          </a:prstGeom>
          <a:noFill/>
          <a:ln w="9525">
            <a:noFill/>
            <a:miter lim="800000"/>
            <a:headEnd/>
            <a:tailEnd/>
          </a:ln>
        </p:spPr>
      </p:pic>
      <p:pic>
        <p:nvPicPr>
          <p:cNvPr id="364553" name="Picture 8" descr="LO01089"/>
          <p:cNvPicPr>
            <a:picLocks noChangeAspect="1" noChangeArrowheads="1"/>
          </p:cNvPicPr>
          <p:nvPr/>
        </p:nvPicPr>
        <p:blipFill>
          <a:blip r:embed="rId8"/>
          <a:srcRect l="27835" r="6540"/>
          <a:stretch>
            <a:fillRect/>
          </a:stretch>
        </p:blipFill>
        <p:spPr bwMode="auto">
          <a:xfrm>
            <a:off x="9209375" y="1948585"/>
            <a:ext cx="2982625" cy="3028923"/>
          </a:xfrm>
          <a:prstGeom prst="rect">
            <a:avLst/>
          </a:prstGeom>
          <a:noFill/>
          <a:ln w="9525">
            <a:noFill/>
            <a:miter lim="800000"/>
            <a:headEnd/>
            <a:tailEnd/>
          </a:ln>
        </p:spPr>
      </p:pic>
    </p:spTree>
    <p:extLst>
      <p:ext uri="{BB962C8B-B14F-4D97-AF65-F5344CB8AC3E}">
        <p14:creationId xmlns:p14="http://schemas.microsoft.com/office/powerpoint/2010/main" val="35044174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Beschrijving geriefhoutbosje </a:t>
            </a:r>
            <a:endParaRPr lang="nl-NL" dirty="0"/>
          </a:p>
        </p:txBody>
      </p:sp>
      <p:sp>
        <p:nvSpPr>
          <p:cNvPr id="3" name="Tijdelijke aanduiding voor tekst 2"/>
          <p:cNvSpPr>
            <a:spLocks noGrp="1"/>
          </p:cNvSpPr>
          <p:nvPr>
            <p:ph type="body" sz="quarter" idx="13"/>
          </p:nvPr>
        </p:nvSpPr>
        <p:spPr>
          <a:xfrm>
            <a:off x="838200" y="1508125"/>
            <a:ext cx="10515600" cy="4008438"/>
          </a:xfrm>
        </p:spPr>
        <p:txBody>
          <a:bodyPr>
            <a:normAutofit fontScale="85000" lnSpcReduction="10000"/>
          </a:bodyPr>
          <a:lstStyle/>
          <a:p>
            <a:pPr algn="l">
              <a:lnSpc>
                <a:spcPct val="150000"/>
              </a:lnSpc>
              <a:spcAft>
                <a:spcPts val="0"/>
              </a:spcAft>
            </a:pPr>
            <a:r>
              <a:rPr lang="nl-NL" dirty="0">
                <a:solidFill>
                  <a:schemeClr val="tx1">
                    <a:lumMod val="50000"/>
                    <a:lumOff val="50000"/>
                  </a:schemeClr>
                </a:solidFill>
              </a:rPr>
              <a:t>DEFINITIE</a:t>
            </a:r>
          </a:p>
          <a:p>
            <a:pPr algn="l">
              <a:lnSpc>
                <a:spcPct val="150000"/>
              </a:lnSpc>
              <a:spcAft>
                <a:spcPts val="0"/>
              </a:spcAft>
            </a:pPr>
            <a:r>
              <a:rPr lang="nl-NL" dirty="0">
                <a:solidFill>
                  <a:schemeClr val="tx1">
                    <a:lumMod val="50000"/>
                    <a:lumOff val="50000"/>
                  </a:schemeClr>
                </a:solidFill>
              </a:rPr>
              <a:t>Het is een zelfstandig liggend landschapselement met streekeigen en inheemse bomen en struiken dat eventueel als hakhout in beheer is en welke overstaanders kan bevatten</a:t>
            </a:r>
            <a:r>
              <a:rPr lang="nl-NL" dirty="0" smtClean="0">
                <a:solidFill>
                  <a:schemeClr val="tx1">
                    <a:lumMod val="50000"/>
                    <a:lumOff val="50000"/>
                  </a:schemeClr>
                </a:solidFill>
              </a:rPr>
              <a:t>.</a:t>
            </a:r>
          </a:p>
          <a:p>
            <a:pPr algn="l">
              <a:lnSpc>
                <a:spcPct val="150000"/>
              </a:lnSpc>
              <a:spcAft>
                <a:spcPts val="0"/>
              </a:spcAft>
            </a:pPr>
            <a:r>
              <a:rPr lang="nl-NL" dirty="0">
                <a:solidFill>
                  <a:schemeClr val="tx1">
                    <a:lumMod val="50000"/>
                    <a:lumOff val="50000"/>
                  </a:schemeClr>
                </a:solidFill>
              </a:rPr>
              <a:t>ALGEMEEN</a:t>
            </a:r>
          </a:p>
          <a:p>
            <a:pPr algn="just">
              <a:lnSpc>
                <a:spcPct val="150000"/>
              </a:lnSpc>
              <a:spcAft>
                <a:spcPts val="0"/>
              </a:spcAft>
            </a:pPr>
            <a:r>
              <a:rPr lang="nl-NL" dirty="0">
                <a:solidFill>
                  <a:schemeClr val="tx1">
                    <a:lumMod val="50000"/>
                    <a:lumOff val="50000"/>
                  </a:schemeClr>
                </a:solidFill>
              </a:rPr>
              <a:t>Een geriefhoutbosje zorgt voor een grotere diversiteit aan soorten in het gebied ten aanzien van kruiden, struiken en bomen. Door een goed beheer zal deze variatie ontstaan (hakhout, overstaanders, </a:t>
            </a:r>
            <a:r>
              <a:rPr lang="nl-NL" dirty="0" err="1">
                <a:solidFill>
                  <a:schemeClr val="tx1">
                    <a:lumMod val="50000"/>
                    <a:lumOff val="50000"/>
                  </a:schemeClr>
                </a:solidFill>
              </a:rPr>
              <a:t>besdragende</a:t>
            </a:r>
            <a:r>
              <a:rPr lang="nl-NL" dirty="0">
                <a:solidFill>
                  <a:schemeClr val="tx1">
                    <a:lumMod val="50000"/>
                    <a:lumOff val="50000"/>
                  </a:schemeClr>
                </a:solidFill>
              </a:rPr>
              <a:t> en bloeiende struiken, open plekken). Deze variatie zal er voor zorgen dat dieren hierin goede nest- en schuilgelegenheid kunnen vinden, evenals voedsel door de </a:t>
            </a:r>
            <a:r>
              <a:rPr lang="nl-NL" dirty="0" err="1">
                <a:solidFill>
                  <a:schemeClr val="tx1">
                    <a:lumMod val="50000"/>
                    <a:lumOff val="50000"/>
                  </a:schemeClr>
                </a:solidFill>
              </a:rPr>
              <a:t>besdragende</a:t>
            </a:r>
            <a:r>
              <a:rPr lang="nl-NL" dirty="0">
                <a:solidFill>
                  <a:schemeClr val="tx1">
                    <a:lumMod val="50000"/>
                    <a:lumOff val="50000"/>
                  </a:schemeClr>
                </a:solidFill>
              </a:rPr>
              <a:t> en bloeiende struiken (trekken insecten aan). Verder zorgt het voor een verbindende structuur in het landschap, waarlangs dieren en planten zich kunnen verplaatsen. Het op een goede manier beheren van deze elementen draagt bij aan een aantrekkelijk landschap. Ook wordt hierdoor het culturele erfgoed behouden. Deze bosjes zijn ontstaan doordat mensen het hout nodig hadden voor bijvoorbeeld hun gereedschappen.</a:t>
            </a:r>
          </a:p>
          <a:p>
            <a:pPr algn="l">
              <a:lnSpc>
                <a:spcPct val="150000"/>
              </a:lnSpc>
              <a:spcAft>
                <a:spcPts val="0"/>
              </a:spcAft>
            </a:pPr>
            <a:endParaRPr lang="nl-NL" dirty="0">
              <a:solidFill>
                <a:schemeClr val="tx1">
                  <a:lumMod val="50000"/>
                  <a:lumOff val="50000"/>
                </a:schemeClr>
              </a:solidFill>
            </a:endParaRPr>
          </a:p>
          <a:p>
            <a:endParaRPr lang="nl-NL" dirty="0"/>
          </a:p>
        </p:txBody>
      </p:sp>
    </p:spTree>
    <p:extLst>
      <p:ext uri="{BB962C8B-B14F-4D97-AF65-F5344CB8AC3E}">
        <p14:creationId xmlns:p14="http://schemas.microsoft.com/office/powerpoint/2010/main" val="26362954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5"/>
          <p:cNvSpPr txBox="1">
            <a:spLocks noChangeArrowheads="1"/>
          </p:cNvSpPr>
          <p:nvPr/>
        </p:nvSpPr>
        <p:spPr bwMode="auto">
          <a:xfrm>
            <a:off x="1478199" y="911833"/>
            <a:ext cx="5962651" cy="4401205"/>
          </a:xfrm>
          <a:prstGeom prst="rect">
            <a:avLst/>
          </a:prstGeom>
          <a:noFill/>
          <a:ln w="9525">
            <a:noFill/>
            <a:miter lim="800000"/>
            <a:headEnd/>
            <a:tailEnd/>
          </a:ln>
        </p:spPr>
        <p:txBody>
          <a:bodyPr wrap="square">
            <a:spAutoFit/>
          </a:bodyPr>
          <a:lstStyle/>
          <a:p>
            <a:r>
              <a:rPr lang="nl-NL" sz="2000" dirty="0" smtClean="0">
                <a:solidFill>
                  <a:srgbClr val="888C8D"/>
                </a:solidFill>
              </a:rPr>
              <a:t>Functioneel gebruik / gerief:</a:t>
            </a:r>
          </a:p>
          <a:p>
            <a:pPr marL="342900" indent="-342900">
              <a:buFont typeface="Arial" panose="020B0604020202020204" pitchFamily="34" charset="0"/>
              <a:buChar char="•"/>
            </a:pPr>
            <a:r>
              <a:rPr lang="nl-NL" sz="2000" dirty="0" smtClean="0">
                <a:solidFill>
                  <a:srgbClr val="888C8D"/>
                </a:solidFill>
              </a:rPr>
              <a:t>Brandhout</a:t>
            </a:r>
          </a:p>
          <a:p>
            <a:pPr marL="342900" indent="-342900">
              <a:buFont typeface="Arial" panose="020B0604020202020204" pitchFamily="34" charset="0"/>
              <a:buChar char="•"/>
            </a:pPr>
            <a:r>
              <a:rPr lang="nl-NL" sz="2000" dirty="0" smtClean="0">
                <a:solidFill>
                  <a:srgbClr val="888C8D"/>
                </a:solidFill>
              </a:rPr>
              <a:t>Gebinten</a:t>
            </a:r>
          </a:p>
          <a:p>
            <a:pPr marL="342900" indent="-342900">
              <a:buFont typeface="Arial" panose="020B0604020202020204" pitchFamily="34" charset="0"/>
              <a:buChar char="•"/>
            </a:pPr>
            <a:r>
              <a:rPr lang="nl-NL" sz="2000" dirty="0" smtClean="0">
                <a:solidFill>
                  <a:srgbClr val="888C8D"/>
                </a:solidFill>
              </a:rPr>
              <a:t>Constructiehout voor de schuren</a:t>
            </a:r>
          </a:p>
          <a:p>
            <a:pPr marL="342900" indent="-342900">
              <a:buFont typeface="Arial" panose="020B0604020202020204" pitchFamily="34" charset="0"/>
              <a:buChar char="•"/>
            </a:pPr>
            <a:r>
              <a:rPr lang="nl-NL" sz="2000" dirty="0" smtClean="0">
                <a:solidFill>
                  <a:srgbClr val="888C8D"/>
                </a:solidFill>
              </a:rPr>
              <a:t>Weidepalen</a:t>
            </a:r>
          </a:p>
          <a:p>
            <a:pPr marL="342900" indent="-342900">
              <a:buFont typeface="Arial" panose="020B0604020202020204" pitchFamily="34" charset="0"/>
              <a:buChar char="•"/>
            </a:pPr>
            <a:r>
              <a:rPr lang="nl-NL" sz="2000" dirty="0" smtClean="0">
                <a:solidFill>
                  <a:srgbClr val="888C8D"/>
                </a:solidFill>
              </a:rPr>
              <a:t>Landhekken</a:t>
            </a:r>
          </a:p>
          <a:p>
            <a:pPr marL="342900" indent="-342900">
              <a:buFont typeface="Arial" panose="020B0604020202020204" pitchFamily="34" charset="0"/>
              <a:buChar char="•"/>
            </a:pPr>
            <a:r>
              <a:rPr lang="nl-NL" sz="2000" dirty="0" smtClean="0">
                <a:solidFill>
                  <a:srgbClr val="888C8D"/>
                </a:solidFill>
              </a:rPr>
              <a:t>Meubels</a:t>
            </a:r>
          </a:p>
          <a:p>
            <a:pPr marL="342900" indent="-342900">
              <a:buFont typeface="Arial" panose="020B0604020202020204" pitchFamily="34" charset="0"/>
              <a:buChar char="•"/>
            </a:pPr>
            <a:r>
              <a:rPr lang="nl-NL" sz="2000" dirty="0" smtClean="0">
                <a:solidFill>
                  <a:srgbClr val="888C8D"/>
                </a:solidFill>
              </a:rPr>
              <a:t>Gereedschap</a:t>
            </a:r>
          </a:p>
          <a:p>
            <a:pPr marL="342900" indent="-342900">
              <a:buFont typeface="Arial" panose="020B0604020202020204" pitchFamily="34" charset="0"/>
              <a:buChar char="•"/>
            </a:pPr>
            <a:r>
              <a:rPr lang="nl-NL" sz="2000" dirty="0" smtClean="0">
                <a:solidFill>
                  <a:srgbClr val="888C8D"/>
                </a:solidFill>
              </a:rPr>
              <a:t>Takkenbossen </a:t>
            </a:r>
          </a:p>
          <a:p>
            <a:pPr marL="342900" indent="-342900">
              <a:buFont typeface="Arial" panose="020B0604020202020204" pitchFamily="34" charset="0"/>
              <a:buChar char="•"/>
            </a:pPr>
            <a:r>
              <a:rPr lang="nl-NL" sz="2000" dirty="0">
                <a:solidFill>
                  <a:srgbClr val="888C8D"/>
                </a:solidFill>
              </a:rPr>
              <a:t>V</a:t>
            </a:r>
            <a:r>
              <a:rPr lang="nl-NL" sz="2000" dirty="0" smtClean="0">
                <a:solidFill>
                  <a:srgbClr val="888C8D"/>
                </a:solidFill>
              </a:rPr>
              <a:t>oor de leerlooierij </a:t>
            </a:r>
          </a:p>
          <a:p>
            <a:endParaRPr lang="nl-NL" sz="2000" dirty="0">
              <a:solidFill>
                <a:srgbClr val="888C8D"/>
              </a:solidFill>
            </a:endParaRPr>
          </a:p>
          <a:p>
            <a:r>
              <a:rPr lang="nl-NL" sz="2000" dirty="0" smtClean="0">
                <a:solidFill>
                  <a:srgbClr val="888C8D"/>
                </a:solidFill>
              </a:rPr>
              <a:t>Door de komst van het, aardgas en veranderende markt en bedrijfsvoering is het functioneel beheer vaak in ongebruik geraakt.</a:t>
            </a:r>
            <a:endParaRPr lang="nl-NL" sz="2000" dirty="0">
              <a:solidFill>
                <a:srgbClr val="888C8D"/>
              </a:solidFill>
            </a:endParaRPr>
          </a:p>
        </p:txBody>
      </p:sp>
      <p:sp>
        <p:nvSpPr>
          <p:cNvPr id="3" name="Rectangle 14"/>
          <p:cNvSpPr txBox="1">
            <a:spLocks noChangeArrowheads="1"/>
          </p:cNvSpPr>
          <p:nvPr/>
        </p:nvSpPr>
        <p:spPr>
          <a:xfrm>
            <a:off x="1478199" y="235807"/>
            <a:ext cx="4643438" cy="549275"/>
          </a:xfrm>
          <a:prstGeom prst="rect">
            <a:avLst/>
          </a:prstGeom>
        </p:spPr>
        <p:txBody>
          <a:bodyPr/>
          <a:lstStyle/>
          <a:p>
            <a:pPr>
              <a:defRPr/>
            </a:pPr>
            <a:r>
              <a:rPr lang="nl-NL" sz="2800" dirty="0" smtClean="0">
                <a:solidFill>
                  <a:srgbClr val="768828"/>
                </a:solidFill>
              </a:rPr>
              <a:t>Historie Geriefhoutbosje</a:t>
            </a:r>
            <a:endParaRPr lang="nl-NL" sz="2800" kern="0" dirty="0">
              <a:solidFill>
                <a:srgbClr val="768828"/>
              </a:solidFill>
              <a:latin typeface="+mj-lt"/>
              <a:ea typeface="+mj-ea"/>
              <a:cs typeface="+mj-cs"/>
            </a:endParaRPr>
          </a:p>
        </p:txBody>
      </p:sp>
      <p:pic>
        <p:nvPicPr>
          <p:cNvPr id="5" name="Afbeelding 10" descr="hout4.jpg"/>
          <p:cNvPicPr>
            <a:picLocks noChangeAspect="1"/>
          </p:cNvPicPr>
          <p:nvPr/>
        </p:nvPicPr>
        <p:blipFill>
          <a:blip r:embed="rId2" cstate="print"/>
          <a:srcRect/>
          <a:stretch>
            <a:fillRect/>
          </a:stretch>
        </p:blipFill>
        <p:spPr bwMode="auto">
          <a:xfrm>
            <a:off x="4038600" y="4982811"/>
            <a:ext cx="3161416" cy="1738664"/>
          </a:xfrm>
          <a:prstGeom prst="rect">
            <a:avLst/>
          </a:prstGeom>
          <a:noFill/>
          <a:ln w="9525">
            <a:noFill/>
            <a:miter lim="800000"/>
            <a:headEnd/>
            <a:tailEnd/>
          </a:ln>
        </p:spPr>
      </p:pic>
      <p:pic>
        <p:nvPicPr>
          <p:cNvPr id="6" name="Afbeelding 11" descr="mutserdhout_kappen_leende.jpg"/>
          <p:cNvPicPr>
            <a:picLocks noChangeAspect="1"/>
          </p:cNvPicPr>
          <p:nvPr/>
        </p:nvPicPr>
        <p:blipFill>
          <a:blip r:embed="rId3" cstate="print"/>
          <a:srcRect/>
          <a:stretch>
            <a:fillRect/>
          </a:stretch>
        </p:blipFill>
        <p:spPr bwMode="auto">
          <a:xfrm>
            <a:off x="7645247" y="4949"/>
            <a:ext cx="3304599" cy="2454585"/>
          </a:xfrm>
          <a:prstGeom prst="rect">
            <a:avLst/>
          </a:prstGeom>
          <a:noFill/>
          <a:ln w="9525">
            <a:noFill/>
            <a:miter lim="800000"/>
            <a:headEnd/>
            <a:tailEnd/>
          </a:ln>
        </p:spPr>
      </p:pic>
      <p:pic>
        <p:nvPicPr>
          <p:cNvPr id="8" name="Afbeelding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6838" y="2664441"/>
            <a:ext cx="3161416" cy="2217710"/>
          </a:xfrm>
          <a:prstGeom prst="rect">
            <a:avLst/>
          </a:prstGeom>
        </p:spPr>
      </p:pic>
    </p:spTree>
    <p:extLst>
      <p:ext uri="{BB962C8B-B14F-4D97-AF65-F5344CB8AC3E}">
        <p14:creationId xmlns:p14="http://schemas.microsoft.com/office/powerpoint/2010/main" val="35938071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5"/>
          <p:cNvSpPr txBox="1">
            <a:spLocks noChangeArrowheads="1"/>
          </p:cNvSpPr>
          <p:nvPr/>
        </p:nvSpPr>
        <p:spPr bwMode="auto">
          <a:xfrm>
            <a:off x="1774824" y="1222334"/>
            <a:ext cx="8424862" cy="4339650"/>
          </a:xfrm>
          <a:prstGeom prst="rect">
            <a:avLst/>
          </a:prstGeom>
          <a:noFill/>
          <a:ln w="9525">
            <a:noFill/>
            <a:miter lim="800000"/>
            <a:headEnd/>
            <a:tailEnd/>
          </a:ln>
        </p:spPr>
        <p:txBody>
          <a:bodyPr>
            <a:spAutoFit/>
          </a:bodyPr>
          <a:lstStyle/>
          <a:p>
            <a:r>
              <a:rPr lang="nl-NL" sz="2400" dirty="0" smtClean="0">
                <a:solidFill>
                  <a:srgbClr val="888C8D"/>
                </a:solidFill>
              </a:rPr>
              <a:t>Geleiding </a:t>
            </a:r>
            <a:r>
              <a:rPr lang="nl-NL" sz="2400" dirty="0">
                <a:solidFill>
                  <a:srgbClr val="888C8D"/>
                </a:solidFill>
              </a:rPr>
              <a:t>voor vleermuizen</a:t>
            </a:r>
          </a:p>
          <a:p>
            <a:pPr>
              <a:buFont typeface="Arial" charset="0"/>
              <a:buChar char="•"/>
            </a:pPr>
            <a:r>
              <a:rPr lang="nl-NL" sz="2400" dirty="0">
                <a:solidFill>
                  <a:srgbClr val="888C8D"/>
                </a:solidFill>
              </a:rPr>
              <a:t> Nestgelegenheid vogels </a:t>
            </a:r>
          </a:p>
          <a:p>
            <a:pPr>
              <a:buFont typeface="Arial" charset="0"/>
              <a:buChar char="•"/>
            </a:pPr>
            <a:r>
              <a:rPr lang="nl-NL" sz="2400" dirty="0">
                <a:solidFill>
                  <a:srgbClr val="888C8D"/>
                </a:solidFill>
              </a:rPr>
              <a:t> Onderkomen voor </a:t>
            </a:r>
            <a:r>
              <a:rPr lang="nl-NL" sz="2400" dirty="0" smtClean="0">
                <a:solidFill>
                  <a:srgbClr val="888C8D"/>
                </a:solidFill>
              </a:rPr>
              <a:t>(kleine) </a:t>
            </a:r>
            <a:r>
              <a:rPr lang="nl-NL" sz="2400" dirty="0">
                <a:solidFill>
                  <a:srgbClr val="888C8D"/>
                </a:solidFill>
              </a:rPr>
              <a:t>zoogdieren</a:t>
            </a:r>
          </a:p>
          <a:p>
            <a:pPr>
              <a:buFont typeface="Arial" charset="0"/>
              <a:buChar char="•"/>
            </a:pPr>
            <a:r>
              <a:rPr lang="nl-NL" sz="2400" dirty="0">
                <a:solidFill>
                  <a:srgbClr val="888C8D"/>
                </a:solidFill>
              </a:rPr>
              <a:t> Voedsel voor plant en dier</a:t>
            </a:r>
          </a:p>
          <a:p>
            <a:pPr>
              <a:buFont typeface="Arial" charset="0"/>
              <a:buChar char="•"/>
            </a:pPr>
            <a:endParaRPr lang="nl-NL" sz="2400" dirty="0">
              <a:solidFill>
                <a:srgbClr val="888C8D"/>
              </a:solidFill>
            </a:endParaRPr>
          </a:p>
          <a:p>
            <a:pPr>
              <a:buFont typeface="Arial" charset="0"/>
              <a:buChar char="•"/>
            </a:pPr>
            <a:r>
              <a:rPr lang="nl-NL" sz="2400" dirty="0">
                <a:solidFill>
                  <a:srgbClr val="888C8D"/>
                </a:solidFill>
              </a:rPr>
              <a:t> Amfibieën, reptielen</a:t>
            </a:r>
          </a:p>
          <a:p>
            <a:pPr>
              <a:buFont typeface="Arial" charset="0"/>
              <a:buChar char="•"/>
            </a:pPr>
            <a:r>
              <a:rPr lang="nl-NL" sz="2400" dirty="0">
                <a:solidFill>
                  <a:srgbClr val="888C8D"/>
                </a:solidFill>
              </a:rPr>
              <a:t> Vlinders, insecten</a:t>
            </a:r>
          </a:p>
          <a:p>
            <a:pPr>
              <a:buFont typeface="Arial" charset="0"/>
              <a:buChar char="•"/>
            </a:pPr>
            <a:r>
              <a:rPr lang="nl-NL" sz="2400" dirty="0">
                <a:solidFill>
                  <a:srgbClr val="888C8D"/>
                </a:solidFill>
              </a:rPr>
              <a:t> Muizen, wezel, hermelijn, das, bunzing. </a:t>
            </a:r>
          </a:p>
          <a:p>
            <a:pPr>
              <a:buFont typeface="Arial" charset="0"/>
              <a:buNone/>
            </a:pPr>
            <a:endParaRPr lang="nl-NL" sz="2800" dirty="0">
              <a:solidFill>
                <a:srgbClr val="888C8D"/>
              </a:solidFill>
            </a:endParaRPr>
          </a:p>
          <a:p>
            <a:endParaRPr lang="nl-NL" sz="2800" dirty="0">
              <a:solidFill>
                <a:srgbClr val="888C8D"/>
              </a:solidFill>
            </a:endParaRPr>
          </a:p>
          <a:p>
            <a:pPr>
              <a:buFont typeface="Arial" charset="0"/>
              <a:buChar char="•"/>
            </a:pPr>
            <a:endParaRPr lang="nl-NL" sz="2800" dirty="0">
              <a:solidFill>
                <a:srgbClr val="888C8D"/>
              </a:solidFill>
            </a:endParaRPr>
          </a:p>
        </p:txBody>
      </p:sp>
      <p:sp>
        <p:nvSpPr>
          <p:cNvPr id="4" name="Tijdelijke aanduiding voor voettekst 1"/>
          <p:cNvSpPr txBox="1">
            <a:spLocks/>
          </p:cNvSpPr>
          <p:nvPr/>
        </p:nvSpPr>
        <p:spPr>
          <a:xfrm>
            <a:off x="4038600" y="6356350"/>
            <a:ext cx="4114800" cy="36512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nl-NL" sz="1200" dirty="0" smtClean="0">
                <a:solidFill>
                  <a:srgbClr val="888C8D"/>
                </a:solidFill>
              </a:rPr>
              <a:t>De theorie achter het beheer van landschapselementen</a:t>
            </a:r>
          </a:p>
        </p:txBody>
      </p:sp>
      <p:sp>
        <p:nvSpPr>
          <p:cNvPr id="5" name="Rectangle 14"/>
          <p:cNvSpPr txBox="1">
            <a:spLocks noChangeArrowheads="1"/>
          </p:cNvSpPr>
          <p:nvPr/>
        </p:nvSpPr>
        <p:spPr>
          <a:xfrm>
            <a:off x="1774824" y="188914"/>
            <a:ext cx="8704200" cy="549275"/>
          </a:xfrm>
          <a:prstGeom prst="rect">
            <a:avLst/>
          </a:prstGeom>
        </p:spPr>
        <p:txBody>
          <a:bodyPr/>
          <a:lstStyle/>
          <a:p>
            <a:pPr>
              <a:defRPr/>
            </a:pPr>
            <a:r>
              <a:rPr lang="en-US" sz="2800" kern="0" dirty="0" err="1">
                <a:solidFill>
                  <a:srgbClr val="768828"/>
                </a:solidFill>
                <a:ea typeface="+mj-ea"/>
                <a:cs typeface="+mj-cs"/>
              </a:rPr>
              <a:t>Ecologische</a:t>
            </a:r>
            <a:r>
              <a:rPr lang="en-US" sz="2800" kern="0" dirty="0">
                <a:solidFill>
                  <a:srgbClr val="768828"/>
                </a:solidFill>
                <a:ea typeface="+mj-ea"/>
                <a:cs typeface="+mj-cs"/>
              </a:rPr>
              <a:t> </a:t>
            </a:r>
            <a:r>
              <a:rPr lang="en-US" sz="2800" kern="0" dirty="0" err="1">
                <a:solidFill>
                  <a:srgbClr val="768828"/>
                </a:solidFill>
                <a:ea typeface="+mj-ea"/>
                <a:cs typeface="+mj-cs"/>
              </a:rPr>
              <a:t>functie</a:t>
            </a:r>
            <a:r>
              <a:rPr lang="en-US" sz="2800" kern="0" dirty="0">
                <a:solidFill>
                  <a:srgbClr val="768828"/>
                </a:solidFill>
                <a:ea typeface="+mj-ea"/>
                <a:cs typeface="+mj-cs"/>
              </a:rPr>
              <a:t> </a:t>
            </a:r>
            <a:r>
              <a:rPr lang="en-US" sz="2800" kern="0" dirty="0" smtClean="0">
                <a:solidFill>
                  <a:srgbClr val="768828"/>
                </a:solidFill>
                <a:ea typeface="+mj-ea"/>
                <a:cs typeface="+mj-cs"/>
              </a:rPr>
              <a:t>van </a:t>
            </a:r>
            <a:r>
              <a:rPr lang="en-US" sz="2800" kern="0" dirty="0" err="1" smtClean="0">
                <a:solidFill>
                  <a:srgbClr val="768828"/>
                </a:solidFill>
                <a:ea typeface="+mj-ea"/>
                <a:cs typeface="+mj-cs"/>
              </a:rPr>
              <a:t>Geriefhoutbosje</a:t>
            </a:r>
            <a:r>
              <a:rPr lang="en-US" sz="2800" kern="0" dirty="0" smtClean="0">
                <a:solidFill>
                  <a:srgbClr val="768828"/>
                </a:solidFill>
                <a:ea typeface="+mj-ea"/>
                <a:cs typeface="+mj-cs"/>
              </a:rPr>
              <a:t> ( Fauna)</a:t>
            </a:r>
            <a:endParaRPr lang="nl-NL" sz="2800" kern="0" dirty="0">
              <a:solidFill>
                <a:srgbClr val="768828"/>
              </a:solidFill>
              <a:ea typeface="+mj-ea"/>
              <a:cs typeface="+mj-cs"/>
            </a:endParaRPr>
          </a:p>
        </p:txBody>
      </p:sp>
      <p:pic>
        <p:nvPicPr>
          <p:cNvPr id="6" name="Picture 4" descr="Voedselrelaties"/>
          <p:cNvPicPr>
            <a:picLocks noChangeAspect="1" noChangeArrowheads="1"/>
          </p:cNvPicPr>
          <p:nvPr/>
        </p:nvPicPr>
        <p:blipFill>
          <a:blip r:embed="rId2" cstate="print"/>
          <a:srcRect/>
          <a:stretch>
            <a:fillRect/>
          </a:stretch>
        </p:blipFill>
        <p:spPr bwMode="auto">
          <a:xfrm>
            <a:off x="7960028" y="1222334"/>
            <a:ext cx="2994308" cy="3673453"/>
          </a:xfrm>
          <a:prstGeom prst="rect">
            <a:avLst/>
          </a:prstGeom>
          <a:noFill/>
          <a:ln w="9525">
            <a:noFill/>
            <a:miter lim="800000"/>
            <a:headEnd/>
            <a:tailEnd/>
          </a:ln>
        </p:spPr>
      </p:pic>
    </p:spTree>
    <p:extLst>
      <p:ext uri="{BB962C8B-B14F-4D97-AF65-F5344CB8AC3E}">
        <p14:creationId xmlns:p14="http://schemas.microsoft.com/office/powerpoint/2010/main" val="137785934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Kantoorth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them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1878</TotalTime>
  <Words>1175</Words>
  <Application>Microsoft Office PowerPoint</Application>
  <PresentationFormat>Breedbeeld</PresentationFormat>
  <Paragraphs>263</Paragraphs>
  <Slides>40</Slides>
  <Notes>4</Notes>
  <HiddenSlides>0</HiddenSlides>
  <MMClips>0</MMClips>
  <ScaleCrop>false</ScaleCrop>
  <HeadingPairs>
    <vt:vector size="8" baseType="variant">
      <vt:variant>
        <vt:lpstr>Gebruikte lettertypen</vt:lpstr>
      </vt:variant>
      <vt:variant>
        <vt:i4>8</vt:i4>
      </vt:variant>
      <vt:variant>
        <vt:lpstr>Thema</vt:lpstr>
      </vt:variant>
      <vt:variant>
        <vt:i4>1</vt:i4>
      </vt:variant>
      <vt:variant>
        <vt:lpstr>Ingesloten OLE-bronprogramma's</vt:lpstr>
      </vt:variant>
      <vt:variant>
        <vt:i4>1</vt:i4>
      </vt:variant>
      <vt:variant>
        <vt:lpstr>Diatitels</vt:lpstr>
      </vt:variant>
      <vt:variant>
        <vt:i4>40</vt:i4>
      </vt:variant>
    </vt:vector>
  </HeadingPairs>
  <TitlesOfParts>
    <vt:vector size="50" baseType="lpstr">
      <vt:lpstr>ＭＳ Ｐゴシック</vt:lpstr>
      <vt:lpstr>Arial</vt:lpstr>
      <vt:lpstr>Calibri</vt:lpstr>
      <vt:lpstr>Calibri Light</vt:lpstr>
      <vt:lpstr>Garamond</vt:lpstr>
      <vt:lpstr>Microsoft Sans Serif</vt:lpstr>
      <vt:lpstr>Times New Roman</vt:lpstr>
      <vt:lpstr>Wingdings</vt:lpstr>
      <vt:lpstr>Office Theme</vt:lpstr>
      <vt:lpstr>Acrobat Document</vt:lpstr>
      <vt:lpstr>WELKOM!</vt:lpstr>
      <vt:lpstr>Inhoud van de cursus</vt:lpstr>
      <vt:lpstr>PowerPoint-presentatie</vt:lpstr>
      <vt:lpstr>PowerPoint-presentatie</vt:lpstr>
      <vt:lpstr>PowerPoint-presentatie</vt:lpstr>
      <vt:lpstr>PowerPoint-presentatie</vt:lpstr>
      <vt:lpstr>Beschrijving geriefhoutbosje </vt:lpstr>
      <vt:lpstr>PowerPoint-presentatie</vt:lpstr>
      <vt:lpstr>PowerPoint-presentatie</vt:lpstr>
      <vt:lpstr>Verschillende vormen van geriefhoutbosjes</vt:lpstr>
      <vt:lpstr>Verschillende vormen van beheer</vt:lpstr>
      <vt:lpstr>PowerPoint-presentatie</vt:lpstr>
      <vt:lpstr>Hakhout met enkele overstaanders</vt:lpstr>
      <vt:lpstr>PowerPoint-presentatie</vt:lpstr>
      <vt:lpstr>Hakhoutbos vlak na de kap</vt:lpstr>
      <vt:lpstr>Hakhoutbos in het eerste groeiseizoen</vt:lpstr>
      <vt:lpstr>In het tweede groeiseizoen weer gevarieerd en structuurrijk </vt:lpstr>
      <vt:lpstr>PowerPoint-presentatie</vt:lpstr>
      <vt:lpstr>PowerPoint-presentatie</vt:lpstr>
      <vt:lpstr>PowerPoint-presentatie</vt:lpstr>
      <vt:lpstr>PowerPoint-presentatie</vt:lpstr>
      <vt:lpstr>PowerPoint-presentatie</vt:lpstr>
      <vt:lpstr>Elzen hakhout </vt:lpstr>
      <vt:lpstr>PowerPoint-presentatie</vt:lpstr>
      <vt:lpstr>Hakhoutbeheer ( pakket A)</vt:lpstr>
      <vt:lpstr>PowerPoint-presentatie</vt:lpstr>
      <vt:lpstr>Wat moet ik doen voor het contract?</vt:lpstr>
      <vt:lpstr>PowerPoint-presentatie</vt:lpstr>
      <vt:lpstr>PowerPoint-presentatie</vt:lpstr>
      <vt:lpstr>PowerPoint-presentatie</vt:lpstr>
      <vt:lpstr>PowerPoint-presentatie</vt:lpstr>
      <vt:lpstr>PowerPoint-presentatie</vt:lpstr>
      <vt:lpstr>Bestrijding ongewenste soorten</vt:lpstr>
      <vt:lpstr>Bestrijding </vt:lpstr>
      <vt:lpstr>Amerikaanse vogelkers (prunus serotina)</vt:lpstr>
      <vt:lpstr>        Bestrijdingsmethoden</vt:lpstr>
      <vt:lpstr>PowerPoint-presentatie</vt:lpstr>
      <vt:lpstr>De praktijk buitengedeelte   </vt:lpstr>
      <vt:lpstr>PowerPoint-presentatie</vt:lpstr>
      <vt:lpstr>Bedankt!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Kirsten Schutten</dc:creator>
  <cp:lastModifiedBy>Robert Pater</cp:lastModifiedBy>
  <cp:revision>97</cp:revision>
  <dcterms:created xsi:type="dcterms:W3CDTF">2018-06-27T14:41:20Z</dcterms:created>
  <dcterms:modified xsi:type="dcterms:W3CDTF">2021-12-01T14:02:30Z</dcterms:modified>
</cp:coreProperties>
</file>